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0" r:id="rId2"/>
    <p:sldId id="302" r:id="rId3"/>
    <p:sldId id="327" r:id="rId4"/>
    <p:sldId id="328" r:id="rId5"/>
    <p:sldId id="323" r:id="rId6"/>
    <p:sldId id="325" r:id="rId7"/>
    <p:sldId id="326" r:id="rId8"/>
    <p:sldId id="282" r:id="rId9"/>
    <p:sldId id="276" r:id="rId10"/>
    <p:sldId id="265" r:id="rId11"/>
    <p:sldId id="290" r:id="rId12"/>
    <p:sldId id="270" r:id="rId13"/>
    <p:sldId id="295" r:id="rId14"/>
    <p:sldId id="278" r:id="rId15"/>
    <p:sldId id="293" r:id="rId16"/>
    <p:sldId id="287" r:id="rId17"/>
    <p:sldId id="284" r:id="rId18"/>
    <p:sldId id="271" r:id="rId19"/>
    <p:sldId id="285" r:id="rId20"/>
    <p:sldId id="262" r:id="rId21"/>
    <p:sldId id="264" r:id="rId22"/>
    <p:sldId id="281" r:id="rId23"/>
    <p:sldId id="275" r:id="rId24"/>
    <p:sldId id="283" r:id="rId25"/>
    <p:sldId id="277" r:id="rId26"/>
    <p:sldId id="296" r:id="rId27"/>
    <p:sldId id="279" r:id="rId28"/>
    <p:sldId id="297" r:id="rId29"/>
    <p:sldId id="298" r:id="rId30"/>
    <p:sldId id="289" r:id="rId31"/>
    <p:sldId id="291" r:id="rId32"/>
    <p:sldId id="288" r:id="rId33"/>
    <p:sldId id="299" r:id="rId34"/>
    <p:sldId id="273" r:id="rId35"/>
    <p:sldId id="300" r:id="rId36"/>
    <p:sldId id="32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>
        <p:scale>
          <a:sx n="75" d="100"/>
          <a:sy n="75" d="100"/>
        </p:scale>
        <p:origin x="1668" y="9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ED503-4BE3-4F19-AB38-F0B2A1E44AFB}" type="datetimeFigureOut">
              <a:rPr lang="en-US" smtClean="0"/>
              <a:t>30/01/2018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F4181-B6CB-41D5-B328-18456E8FF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41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B83CDC1-B299-4813-AB04-693316ADE6E3}" type="slidenum">
              <a:rPr lang="en-GB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</a:t>
            </a:fld>
            <a:endParaRPr lang="en-GB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975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0B9D-1E78-4A45-B2B4-407E42E29915}" type="datetimeFigureOut">
              <a:rPr lang="en-US" smtClean="0"/>
              <a:t>30/01/2018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15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0B9D-1E78-4A45-B2B4-407E42E29915}" type="datetimeFigureOut">
              <a:rPr lang="en-US" smtClean="0"/>
              <a:t>30/01/2018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7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0B9D-1E78-4A45-B2B4-407E42E29915}" type="datetimeFigureOut">
              <a:rPr lang="en-US" smtClean="0"/>
              <a:t>30/01/2018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4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0B9D-1E78-4A45-B2B4-407E42E29915}" type="datetimeFigureOut">
              <a:rPr lang="en-US" smtClean="0"/>
              <a:t>30/01/2018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19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0B9D-1E78-4A45-B2B4-407E42E29915}" type="datetimeFigureOut">
              <a:rPr lang="en-US" smtClean="0"/>
              <a:t>30/01/2018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47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0B9D-1E78-4A45-B2B4-407E42E29915}" type="datetimeFigureOut">
              <a:rPr lang="en-US" smtClean="0"/>
              <a:t>30/01/2018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4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0B9D-1E78-4A45-B2B4-407E42E29915}" type="datetimeFigureOut">
              <a:rPr lang="en-US" smtClean="0"/>
              <a:t>30/01/2018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5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0B9D-1E78-4A45-B2B4-407E42E29915}" type="datetimeFigureOut">
              <a:rPr lang="en-US" smtClean="0"/>
              <a:t>30/01/2018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00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0B9D-1E78-4A45-B2B4-407E42E29915}" type="datetimeFigureOut">
              <a:rPr lang="en-US" smtClean="0"/>
              <a:t>30/01/2018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53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0B9D-1E78-4A45-B2B4-407E42E29915}" type="datetimeFigureOut">
              <a:rPr lang="en-US" smtClean="0"/>
              <a:t>30/01/2018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41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0B9D-1E78-4A45-B2B4-407E42E29915}" type="datetimeFigureOut">
              <a:rPr lang="en-US" smtClean="0"/>
              <a:t>30/01/2018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22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30B9D-1E78-4A45-B2B4-407E42E29915}" type="datetimeFigureOut">
              <a:rPr lang="en-US" smtClean="0"/>
              <a:t>30/01/2018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9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 descr="22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2"/>
            <a:ext cx="1218988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1" descr="Presentation square-0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itle 1"/>
          <p:cNvSpPr txBox="1">
            <a:spLocks/>
          </p:cNvSpPr>
          <p:nvPr/>
        </p:nvSpPr>
        <p:spPr bwMode="auto">
          <a:xfrm>
            <a:off x="295275" y="1925638"/>
            <a:ext cx="6760832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104" fontAlgn="base">
              <a:spcBef>
                <a:spcPct val="0"/>
              </a:spcBef>
              <a:spcAft>
                <a:spcPct val="0"/>
              </a:spcAft>
            </a:pPr>
            <a:r>
              <a:rPr lang="en-GB" sz="28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RM QUIZ 6</a:t>
            </a:r>
            <a:r>
              <a:rPr lang="en-GB" sz="2800" b="1" baseline="30000" dirty="0" smtClean="0">
                <a:solidFill>
                  <a:prstClr val="white"/>
                </a:solidFill>
                <a:latin typeface="Calibri" panose="020F0502020204030204" pitchFamily="34" charset="0"/>
              </a:rPr>
              <a:t>th</a:t>
            </a:r>
            <a:r>
              <a:rPr lang="en-GB" sz="28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 Dec2017</a:t>
            </a:r>
          </a:p>
          <a:p>
            <a:pPr defTabSz="457104" fontAlgn="base">
              <a:spcBef>
                <a:spcPct val="0"/>
              </a:spcBef>
              <a:spcAft>
                <a:spcPct val="0"/>
              </a:spcAft>
            </a:pPr>
            <a:r>
              <a:rPr lang="en-GB" sz="1800" b="1" dirty="0" smtClean="0">
                <a:solidFill>
                  <a:srgbClr val="660033"/>
                </a:solidFill>
                <a:latin typeface="Calibri" panose="020F0502020204030204" pitchFamily="34" charset="0"/>
              </a:rPr>
              <a:t>Revenue Management</a:t>
            </a:r>
            <a:r>
              <a:rPr lang="en-GB" sz="28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 </a:t>
            </a:r>
            <a:r>
              <a:rPr lang="en-US" sz="28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                   </a:t>
            </a:r>
            <a:endParaRPr lang="en-US" sz="2800" b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6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54" y="800478"/>
            <a:ext cx="12192435" cy="6079748"/>
          </a:xfrm>
          <a:prstGeom prst="rect">
            <a:avLst/>
          </a:prstGeom>
          <a:noFill/>
          <a:effectLst>
            <a:softEdge rad="736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21272" y="411275"/>
            <a:ext cx="1135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Q6: What is the calculation for RASK?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177872" y="2428031"/>
            <a:ext cx="7145263" cy="3791937"/>
            <a:chOff x="984806" y="2691512"/>
            <a:chExt cx="10718832" cy="3791937"/>
          </a:xfrm>
        </p:grpSpPr>
        <p:grpSp>
          <p:nvGrpSpPr>
            <p:cNvPr id="28" name="Group 27"/>
            <p:cNvGrpSpPr/>
            <p:nvPr/>
          </p:nvGrpSpPr>
          <p:grpSpPr>
            <a:xfrm>
              <a:off x="984809" y="2691512"/>
              <a:ext cx="10718829" cy="1193191"/>
              <a:chOff x="576264" y="2817787"/>
              <a:chExt cx="5567360" cy="1940834"/>
            </a:xfrm>
          </p:grpSpPr>
          <p:sp>
            <p:nvSpPr>
              <p:cNvPr id="29" name="Round Same Side Corner Rectangle 28"/>
              <p:cNvSpPr/>
              <p:nvPr/>
            </p:nvSpPr>
            <p:spPr>
              <a:xfrm rot="5400000" flipV="1">
                <a:off x="139700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 Same Side Corner Rectangle 29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PAX * ATV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85799" y="2817787"/>
                <a:ext cx="571500" cy="1940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A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984806" y="3672647"/>
              <a:ext cx="10718831" cy="923330"/>
              <a:chOff x="576263" y="2844684"/>
              <a:chExt cx="5567361" cy="1501880"/>
            </a:xfrm>
          </p:grpSpPr>
          <p:sp>
            <p:nvSpPr>
              <p:cNvPr id="50" name="Round Same Side Corner Rectangle 49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 Same Side Corner Rectangle 7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REV / ASK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83260" y="284468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B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984806" y="4630245"/>
              <a:ext cx="10718829" cy="923801"/>
              <a:chOff x="576263" y="2848253"/>
              <a:chExt cx="5567360" cy="1502645"/>
            </a:xfrm>
          </p:grpSpPr>
          <p:sp>
            <p:nvSpPr>
              <p:cNvPr id="76" name="Round Same Side Corner Rectangle 75"/>
              <p:cNvSpPr/>
              <p:nvPr/>
            </p:nvSpPr>
            <p:spPr>
              <a:xfrm rot="5400000" flipV="1">
                <a:off x="139699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 Same Side Corner Rectangle 76"/>
              <p:cNvSpPr/>
              <p:nvPr/>
            </p:nvSpPr>
            <p:spPr>
              <a:xfrm rot="5400000">
                <a:off x="2978148" y="1149353"/>
                <a:ext cx="1444628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57300" y="2848253"/>
                <a:ext cx="4760908" cy="135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REV * ASK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683260" y="2849019"/>
                <a:ext cx="571500" cy="1501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C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984806" y="5550475"/>
              <a:ext cx="10718831" cy="932974"/>
              <a:chOff x="576263" y="2797264"/>
              <a:chExt cx="5567361" cy="1517567"/>
            </a:xfrm>
          </p:grpSpPr>
          <p:sp>
            <p:nvSpPr>
              <p:cNvPr id="81" name="Round Same Side Corner Rectangle 80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 Same Side Corner Rectangle 8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320009" y="2870200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REV * DISTANCE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99690" y="279726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D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4" name="TextBox 63"/>
          <p:cNvSpPr txBox="1"/>
          <p:nvPr/>
        </p:nvSpPr>
        <p:spPr>
          <a:xfrm>
            <a:off x="1238860" y="3477314"/>
            <a:ext cx="109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3</a:t>
            </a:r>
            <a:endParaRPr lang="en-US" sz="20000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301515" y="3418494"/>
            <a:ext cx="109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Bernard MT Condensed" panose="02050806060905020404" pitchFamily="18" charset="0"/>
              </a:rPr>
              <a:t>2</a:t>
            </a:r>
            <a:endParaRPr lang="en-US" sz="20000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426189" y="3452569"/>
            <a:ext cx="109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Bernard MT Condensed" panose="02050806060905020404" pitchFamily="18" charset="0"/>
              </a:rPr>
              <a:t>1</a:t>
            </a:r>
            <a:endParaRPr lang="en-US" sz="20000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12534" y="3440001"/>
            <a:ext cx="109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Bernard MT Condensed" panose="02050806060905020404" pitchFamily="18" charset="0"/>
              </a:rPr>
              <a:t>0</a:t>
            </a:r>
            <a:endParaRPr lang="en-US" sz="20000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89513" y="3477315"/>
            <a:ext cx="109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4</a:t>
            </a:r>
            <a:endParaRPr lang="en-US" sz="20000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275231" y="3508150"/>
            <a:ext cx="17367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5</a:t>
            </a:r>
            <a:endParaRPr lang="en-US" sz="20000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22957" y="3409166"/>
            <a:ext cx="33883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30</a:t>
            </a:r>
            <a:endParaRPr lang="en-US" sz="20000" dirty="0">
              <a:solidFill>
                <a:schemeClr val="accent5">
                  <a:lumMod val="20000"/>
                  <a:lumOff val="8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40161" y="3310182"/>
            <a:ext cx="33883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2</a:t>
            </a:r>
            <a:r>
              <a:rPr lang="en-GB" sz="20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0</a:t>
            </a:r>
            <a:endParaRPr lang="en-US" sz="20000" dirty="0">
              <a:solidFill>
                <a:schemeClr val="accent5">
                  <a:lumMod val="20000"/>
                  <a:lumOff val="8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08675" y="3359674"/>
            <a:ext cx="33883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10</a:t>
            </a:r>
            <a:endParaRPr lang="en-US" sz="20000" dirty="0">
              <a:solidFill>
                <a:schemeClr val="accent5">
                  <a:lumMod val="20000"/>
                  <a:lumOff val="80000"/>
                </a:schemeClr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06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65" grpId="0"/>
      <p:bldP spid="65" grpId="1"/>
      <p:bldP spid="66" grpId="0"/>
      <p:bldP spid="66" grpId="1"/>
      <p:bldP spid="67" grpId="0"/>
      <p:bldP spid="68" grpId="0"/>
      <p:bldP spid="68" grpId="1"/>
      <p:bldP spid="69" grpId="0"/>
      <p:bldP spid="69" grpId="1"/>
      <p:bldP spid="70" grpId="0"/>
      <p:bldP spid="71" grpId="0"/>
      <p:bldP spid="71" grpId="1"/>
      <p:bldP spid="86" grpId="0"/>
      <p:bldP spid="8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Image result for runw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699" y="1242219"/>
            <a:ext cx="12903200" cy="6448711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-266699" y="-118462"/>
            <a:ext cx="12903200" cy="6976461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3700" y="586271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Q7: Which airport has the longest runway in the world? </a:t>
            </a:r>
            <a:endParaRPr lang="en-US" sz="5400" dirty="0">
              <a:solidFill>
                <a:srgbClr val="660033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59443" y="2214858"/>
            <a:ext cx="9422313" cy="2738479"/>
            <a:chOff x="599424" y="2951045"/>
            <a:chExt cx="5405435" cy="3866044"/>
          </a:xfrm>
        </p:grpSpPr>
        <p:grpSp>
          <p:nvGrpSpPr>
            <p:cNvPr id="51" name="Group 50"/>
            <p:cNvGrpSpPr/>
            <p:nvPr/>
          </p:nvGrpSpPr>
          <p:grpSpPr>
            <a:xfrm>
              <a:off x="599424" y="2951045"/>
              <a:ext cx="5405433" cy="952314"/>
              <a:chOff x="317025" y="2814250"/>
              <a:chExt cx="5853112" cy="1522201"/>
            </a:xfrm>
          </p:grpSpPr>
          <p:sp>
            <p:nvSpPr>
              <p:cNvPr id="53" name="Round Same Side Corner Rectangle 52"/>
              <p:cNvSpPr/>
              <p:nvPr/>
            </p:nvSpPr>
            <p:spPr>
              <a:xfrm rot="5400000" flipV="1">
                <a:off x="23337" y="3185510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4" name="Round Same Side Corner Rectangle 53"/>
              <p:cNvSpPr/>
              <p:nvPr/>
            </p:nvSpPr>
            <p:spPr>
              <a:xfrm rot="5400000">
                <a:off x="3004662" y="1170975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384358" y="2814250"/>
                <a:ext cx="4287249" cy="1458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600" dirty="0" err="1" smtClean="0">
                    <a:solidFill>
                      <a:schemeClr val="bg1"/>
                    </a:solidFill>
                  </a:rPr>
                  <a:t>Qamdo</a:t>
                </a:r>
                <a:r>
                  <a:rPr lang="en-GB" sz="36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GB" sz="3600" dirty="0" err="1" smtClean="0">
                    <a:solidFill>
                      <a:schemeClr val="bg1"/>
                    </a:solidFill>
                  </a:rPr>
                  <a:t>Bamda</a:t>
                </a:r>
                <a:r>
                  <a:rPr lang="en-GB" sz="3600" dirty="0" smtClean="0">
                    <a:solidFill>
                      <a:schemeClr val="bg1"/>
                    </a:solidFill>
                  </a:rPr>
                  <a:t> Airport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96736" y="2891822"/>
                <a:ext cx="586847" cy="1264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 smtClean="0">
                    <a:solidFill>
                      <a:schemeClr val="bg1"/>
                    </a:solidFill>
                  </a:rPr>
                  <a:t>A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99426" y="3914664"/>
              <a:ext cx="5405433" cy="951304"/>
              <a:chOff x="290511" y="2794242"/>
              <a:chExt cx="5853112" cy="1520588"/>
            </a:xfrm>
          </p:grpSpPr>
          <p:sp>
            <p:nvSpPr>
              <p:cNvPr id="58" name="Round Same Side Corner Rectangle 57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9" name="Round Same Side Corner Rectangle 58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307571" y="2794242"/>
                <a:ext cx="4732749" cy="1458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600" dirty="0" smtClean="0">
                    <a:solidFill>
                      <a:schemeClr val="bg1"/>
                    </a:solidFill>
                  </a:rPr>
                  <a:t>Hamad International Airport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78294" y="2961287"/>
                <a:ext cx="586847" cy="1264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 smtClean="0">
                    <a:solidFill>
                      <a:schemeClr val="bg1"/>
                    </a:solidFill>
                  </a:rPr>
                  <a:t>B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99425" y="4896261"/>
              <a:ext cx="5405434" cy="938787"/>
              <a:chOff x="290511" y="2767850"/>
              <a:chExt cx="5853113" cy="1500583"/>
            </a:xfrm>
          </p:grpSpPr>
          <p:sp>
            <p:nvSpPr>
              <p:cNvPr id="63" name="Round Same Side Corner Rectangle 62"/>
              <p:cNvSpPr/>
              <p:nvPr/>
            </p:nvSpPr>
            <p:spPr>
              <a:xfrm rot="5400000" flipV="1">
                <a:off x="-3177" y="3117492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4" name="Round Same Side Corner Rectangle 63"/>
              <p:cNvSpPr/>
              <p:nvPr/>
            </p:nvSpPr>
            <p:spPr>
              <a:xfrm rot="5400000">
                <a:off x="2978150" y="1102959"/>
                <a:ext cx="1444626" cy="4886322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384358" y="2767850"/>
                <a:ext cx="4287249" cy="1458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600" dirty="0" err="1" smtClean="0">
                    <a:solidFill>
                      <a:schemeClr val="bg1"/>
                    </a:solidFill>
                  </a:rPr>
                  <a:t>Zhukovsky</a:t>
                </a:r>
                <a:r>
                  <a:rPr lang="en-GB" sz="3600" dirty="0" smtClean="0">
                    <a:solidFill>
                      <a:schemeClr val="bg1"/>
                    </a:solidFill>
                  </a:rPr>
                  <a:t> International Airport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78294" y="2914889"/>
                <a:ext cx="586847" cy="1264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 smtClean="0">
                    <a:solidFill>
                      <a:schemeClr val="bg1"/>
                    </a:solidFill>
                  </a:rPr>
                  <a:t>C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599424" y="5849395"/>
              <a:ext cx="5405433" cy="967694"/>
              <a:chOff x="290511" y="2768043"/>
              <a:chExt cx="5853112" cy="1546787"/>
            </a:xfrm>
          </p:grpSpPr>
          <p:sp>
            <p:nvSpPr>
              <p:cNvPr id="68" name="Round Same Side Corner Rectangle 67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9" name="Round Same Side Corner Rectangle 68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357844" y="2768043"/>
                <a:ext cx="4287249" cy="1458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600" dirty="0" smtClean="0">
                    <a:solidFill>
                      <a:schemeClr val="bg1"/>
                    </a:solidFill>
                  </a:rPr>
                  <a:t>Denver International Airport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578294" y="2961287"/>
                <a:ext cx="586847" cy="1264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 smtClean="0">
                    <a:solidFill>
                      <a:schemeClr val="bg1"/>
                    </a:solidFill>
                  </a:rPr>
                  <a:t>D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9" name="Rectangle 28"/>
          <p:cNvSpPr/>
          <p:nvPr/>
        </p:nvSpPr>
        <p:spPr>
          <a:xfrm>
            <a:off x="0" y="6415329"/>
            <a:ext cx="12192000" cy="329165"/>
          </a:xfrm>
          <a:prstGeom prst="rect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Image result for aircraft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6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QATAR AIRWAYS AI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807" y="1467114"/>
            <a:ext cx="10073340" cy="5664316"/>
          </a:xfrm>
          <a:prstGeom prst="rect">
            <a:avLst/>
          </a:prstGeom>
          <a:noFill/>
          <a:effectLst>
            <a:softEdge rad="1041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-298949" y="-175905"/>
            <a:ext cx="12995773" cy="7135425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682284"/>
            <a:ext cx="11799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   Q8: Which region has the highest RASK 	  	    (YTD)?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12837" y="2471452"/>
            <a:ext cx="6002263" cy="3791937"/>
            <a:chOff x="984806" y="2691512"/>
            <a:chExt cx="10718832" cy="3791937"/>
          </a:xfrm>
        </p:grpSpPr>
        <p:grpSp>
          <p:nvGrpSpPr>
            <p:cNvPr id="28" name="Group 27"/>
            <p:cNvGrpSpPr/>
            <p:nvPr/>
          </p:nvGrpSpPr>
          <p:grpSpPr>
            <a:xfrm>
              <a:off x="984809" y="2691512"/>
              <a:ext cx="10718829" cy="1193191"/>
              <a:chOff x="576264" y="2817787"/>
              <a:chExt cx="5567360" cy="1940834"/>
            </a:xfrm>
          </p:grpSpPr>
          <p:sp>
            <p:nvSpPr>
              <p:cNvPr id="29" name="Round Same Side Corner Rectangle 28"/>
              <p:cNvSpPr/>
              <p:nvPr/>
            </p:nvSpPr>
            <p:spPr>
              <a:xfrm rot="5400000" flipV="1">
                <a:off x="139700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 Same Side Corner Rectangle 29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lang="en-GB" sz="4800" dirty="0" smtClean="0">
                    <a:solidFill>
                      <a:schemeClr val="bg1"/>
                    </a:solidFill>
                  </a:rPr>
                  <a:t>GCCLI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18487" y="2817787"/>
                <a:ext cx="571500" cy="1940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A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984806" y="3672647"/>
              <a:ext cx="10718831" cy="923330"/>
              <a:chOff x="576263" y="2844684"/>
              <a:chExt cx="5567361" cy="1501880"/>
            </a:xfrm>
          </p:grpSpPr>
          <p:sp>
            <p:nvSpPr>
              <p:cNvPr id="50" name="Round Same Side Corner Rectangle 49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 Same Side Corner Rectangle 7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EEUR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15948" y="284468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B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984806" y="4630245"/>
              <a:ext cx="10718829" cy="923801"/>
              <a:chOff x="576263" y="2848253"/>
              <a:chExt cx="5567360" cy="1502645"/>
            </a:xfrm>
          </p:grpSpPr>
          <p:sp>
            <p:nvSpPr>
              <p:cNvPr id="76" name="Round Same Side Corner Rectangle 75"/>
              <p:cNvSpPr/>
              <p:nvPr/>
            </p:nvSpPr>
            <p:spPr>
              <a:xfrm rot="5400000" flipV="1">
                <a:off x="139699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 Same Side Corner Rectangle 76"/>
              <p:cNvSpPr/>
              <p:nvPr/>
            </p:nvSpPr>
            <p:spPr>
              <a:xfrm rot="5400000">
                <a:off x="2978148" y="1149353"/>
                <a:ext cx="1444628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57300" y="2848253"/>
                <a:ext cx="4760908" cy="135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AMER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615948" y="2849019"/>
                <a:ext cx="571500" cy="1501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C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984806" y="5550475"/>
              <a:ext cx="10718831" cy="932974"/>
              <a:chOff x="576263" y="2797264"/>
              <a:chExt cx="5567361" cy="1517567"/>
            </a:xfrm>
          </p:grpSpPr>
          <p:sp>
            <p:nvSpPr>
              <p:cNvPr id="81" name="Round Same Side Corner Rectangle 80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 Same Side Corner Rectangle 8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NSWEUR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32378" y="279726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D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8214444" y="3553290"/>
            <a:ext cx="109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3</a:t>
            </a:r>
            <a:endParaRPr lang="en-US" sz="20000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77099" y="3494470"/>
            <a:ext cx="109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Bernard MT Condensed" panose="02050806060905020404" pitchFamily="18" charset="0"/>
              </a:rPr>
              <a:t>2</a:t>
            </a:r>
            <a:endParaRPr lang="en-US" sz="20000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401773" y="3528545"/>
            <a:ext cx="109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Bernard MT Condensed" panose="02050806060905020404" pitchFamily="18" charset="0"/>
              </a:rPr>
              <a:t>1</a:t>
            </a:r>
            <a:endParaRPr lang="en-US" sz="20000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88118" y="3515977"/>
            <a:ext cx="109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Bernard MT Condensed" panose="02050806060905020404" pitchFamily="18" charset="0"/>
              </a:rPr>
              <a:t>0</a:t>
            </a:r>
            <a:endParaRPr lang="en-US" sz="20000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965097" y="3553291"/>
            <a:ext cx="109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4</a:t>
            </a:r>
            <a:endParaRPr lang="en-US" sz="20000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250815" y="3584126"/>
            <a:ext cx="17367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5</a:t>
            </a:r>
            <a:endParaRPr lang="en-US" sz="20000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498541" y="3485142"/>
            <a:ext cx="33883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30</a:t>
            </a:r>
            <a:endParaRPr lang="en-US" sz="20000" dirty="0">
              <a:solidFill>
                <a:schemeClr val="accent5">
                  <a:lumMod val="20000"/>
                  <a:lumOff val="8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515745" y="3386158"/>
            <a:ext cx="33883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2</a:t>
            </a:r>
            <a:r>
              <a:rPr lang="en-GB" sz="20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0</a:t>
            </a:r>
            <a:endParaRPr lang="en-US" sz="20000" dirty="0">
              <a:solidFill>
                <a:schemeClr val="accent5">
                  <a:lumMod val="20000"/>
                  <a:lumOff val="8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784259" y="3435650"/>
            <a:ext cx="33883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10</a:t>
            </a:r>
            <a:endParaRPr lang="en-US" sz="20000" dirty="0">
              <a:solidFill>
                <a:schemeClr val="accent5">
                  <a:lumMod val="20000"/>
                  <a:lumOff val="80000"/>
                </a:schemeClr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94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3" grpId="1"/>
      <p:bldP spid="54" grpId="0"/>
      <p:bldP spid="54" grpId="1"/>
      <p:bldP spid="55" grpId="0"/>
      <p:bldP spid="55" grpId="1"/>
      <p:bldP spid="56" grpId="0"/>
      <p:bldP spid="57" grpId="0"/>
      <p:bldP spid="57" grpId="1"/>
      <p:bldP spid="58" grpId="0"/>
      <p:bldP spid="58" grpId="1"/>
      <p:bldP spid="59" grpId="0"/>
      <p:bldP spid="60" grpId="0"/>
      <p:bldP spid="60" grpId="1"/>
      <p:bldP spid="61" grpId="0"/>
      <p:bldP spid="6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4" descr="Image result for MA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591" y="1751856"/>
            <a:ext cx="12649791" cy="5355667"/>
          </a:xfrm>
          <a:prstGeom prst="rect">
            <a:avLst/>
          </a:prstGeom>
          <a:noFill/>
          <a:effectLst>
            <a:softEdge rad="939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-381000" y="-332493"/>
            <a:ext cx="12738100" cy="7440016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3700" y="586271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Q9: </a:t>
            </a:r>
            <a:r>
              <a:rPr lang="en-US" sz="4800" dirty="0" smtClean="0">
                <a:solidFill>
                  <a:srgbClr val="660033"/>
                </a:solidFill>
              </a:rPr>
              <a:t>Holding all else constant, an increase in 	  average stage (sector) length is likely to:</a:t>
            </a:r>
            <a:r>
              <a:rPr lang="en-GB" sz="4800" dirty="0" smtClean="0">
                <a:solidFill>
                  <a:srgbClr val="660033"/>
                </a:solidFill>
              </a:rPr>
              <a:t> </a:t>
            </a:r>
            <a:endParaRPr lang="en-US" sz="5400" dirty="0">
              <a:solidFill>
                <a:srgbClr val="660033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84843" y="3505985"/>
            <a:ext cx="9422313" cy="2799901"/>
            <a:chOff x="599424" y="2864332"/>
            <a:chExt cx="5405435" cy="3952757"/>
          </a:xfrm>
        </p:grpSpPr>
        <p:grpSp>
          <p:nvGrpSpPr>
            <p:cNvPr id="51" name="Group 50"/>
            <p:cNvGrpSpPr/>
            <p:nvPr/>
          </p:nvGrpSpPr>
          <p:grpSpPr>
            <a:xfrm>
              <a:off x="599424" y="2864332"/>
              <a:ext cx="5405433" cy="1039026"/>
              <a:chOff x="317025" y="2675647"/>
              <a:chExt cx="5853112" cy="1660804"/>
            </a:xfrm>
          </p:grpSpPr>
          <p:sp>
            <p:nvSpPr>
              <p:cNvPr id="53" name="Round Same Side Corner Rectangle 52"/>
              <p:cNvSpPr/>
              <p:nvPr/>
            </p:nvSpPr>
            <p:spPr>
              <a:xfrm rot="5400000" flipV="1">
                <a:off x="23337" y="3185510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4" name="Round Same Side Corner Rectangle 53"/>
              <p:cNvSpPr/>
              <p:nvPr/>
            </p:nvSpPr>
            <p:spPr>
              <a:xfrm rot="5400000">
                <a:off x="3004662" y="1170975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384358" y="2814250"/>
                <a:ext cx="4287249" cy="145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</a:rPr>
                  <a:t>Increase RASK and decrease CASK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04954" y="2675647"/>
                <a:ext cx="586847" cy="1264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 smtClean="0">
                    <a:solidFill>
                      <a:schemeClr val="bg1"/>
                    </a:solidFill>
                  </a:rPr>
                  <a:t>A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99426" y="3883928"/>
              <a:ext cx="5405433" cy="982041"/>
              <a:chOff x="290511" y="2745112"/>
              <a:chExt cx="5853112" cy="1569718"/>
            </a:xfrm>
          </p:grpSpPr>
          <p:sp>
            <p:nvSpPr>
              <p:cNvPr id="58" name="Round Same Side Corner Rectangle 57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9" name="Round Same Side Corner Rectangle 58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307571" y="2794242"/>
                <a:ext cx="4732749" cy="1458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 smtClean="0">
                    <a:solidFill>
                      <a:schemeClr val="bg1"/>
                    </a:solidFill>
                  </a:rPr>
                  <a:t>Increase RASK and increase CASK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86513" y="2745112"/>
                <a:ext cx="586847" cy="1264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 smtClean="0">
                    <a:solidFill>
                      <a:schemeClr val="bg1"/>
                    </a:solidFill>
                  </a:rPr>
                  <a:t>B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99425" y="4853008"/>
              <a:ext cx="5405434" cy="982040"/>
              <a:chOff x="290511" y="2698713"/>
              <a:chExt cx="5853113" cy="1569720"/>
            </a:xfrm>
          </p:grpSpPr>
          <p:sp>
            <p:nvSpPr>
              <p:cNvPr id="63" name="Round Same Side Corner Rectangle 62"/>
              <p:cNvSpPr/>
              <p:nvPr/>
            </p:nvSpPr>
            <p:spPr>
              <a:xfrm rot="5400000" flipV="1">
                <a:off x="-3177" y="3117492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4" name="Round Same Side Corner Rectangle 63"/>
              <p:cNvSpPr/>
              <p:nvPr/>
            </p:nvSpPr>
            <p:spPr>
              <a:xfrm rot="5400000">
                <a:off x="2978150" y="1102959"/>
                <a:ext cx="1444626" cy="4886322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384358" y="2767850"/>
                <a:ext cx="4287249" cy="1458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</a:rPr>
                  <a:t>D</a:t>
                </a:r>
                <a:r>
                  <a:rPr lang="en-US" sz="3600" dirty="0" smtClean="0">
                    <a:solidFill>
                      <a:schemeClr val="bg1"/>
                    </a:solidFill>
                  </a:rPr>
                  <a:t>ecrease RASK and decrease CASK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86513" y="2698713"/>
                <a:ext cx="586847" cy="1264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 smtClean="0">
                    <a:solidFill>
                      <a:schemeClr val="bg1"/>
                    </a:solidFill>
                  </a:rPr>
                  <a:t>C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599424" y="5835049"/>
              <a:ext cx="5405433" cy="982040"/>
              <a:chOff x="290511" y="2745112"/>
              <a:chExt cx="5853112" cy="1569718"/>
            </a:xfrm>
          </p:grpSpPr>
          <p:sp>
            <p:nvSpPr>
              <p:cNvPr id="68" name="Round Same Side Corner Rectangle 67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9" name="Round Same Side Corner Rectangle 68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357844" y="2768043"/>
                <a:ext cx="4287249" cy="1458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</a:rPr>
                  <a:t>D</a:t>
                </a:r>
                <a:r>
                  <a:rPr lang="en-US" sz="3600" dirty="0" smtClean="0">
                    <a:solidFill>
                      <a:schemeClr val="bg1"/>
                    </a:solidFill>
                  </a:rPr>
                  <a:t>ecrease RASK and increase CASK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586513" y="2745112"/>
                <a:ext cx="586847" cy="1264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 smtClean="0">
                    <a:solidFill>
                      <a:schemeClr val="bg1"/>
                    </a:solidFill>
                  </a:rPr>
                  <a:t>D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8" name="Rectangle 27"/>
          <p:cNvSpPr/>
          <p:nvPr/>
        </p:nvSpPr>
        <p:spPr>
          <a:xfrm>
            <a:off x="0" y="6453506"/>
            <a:ext cx="12192000" cy="329165"/>
          </a:xfrm>
          <a:prstGeom prst="rect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859" y="1538030"/>
            <a:ext cx="7688841" cy="3010377"/>
          </a:xfrm>
          <a:prstGeom prst="rect">
            <a:avLst/>
          </a:prstGeom>
          <a:effectLst>
            <a:softEdge rad="558800"/>
          </a:effectLst>
        </p:spPr>
      </p:pic>
      <p:sp>
        <p:nvSpPr>
          <p:cNvPr id="74" name="Rectangle 73"/>
          <p:cNvSpPr/>
          <p:nvPr/>
        </p:nvSpPr>
        <p:spPr>
          <a:xfrm>
            <a:off x="-224870" y="-212460"/>
            <a:ext cx="12483388" cy="7812042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19100" y="459803"/>
            <a:ext cx="11391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Q10: How many Italians are working in RM? </a:t>
            </a:r>
            <a:endParaRPr lang="en-US" sz="5400" dirty="0">
              <a:solidFill>
                <a:srgbClr val="660033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421498" y="4288674"/>
            <a:ext cx="9190652" cy="1922243"/>
            <a:chOff x="594093" y="4414400"/>
            <a:chExt cx="11001911" cy="2080350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5146177" y="44923"/>
              <a:ext cx="1897743" cy="11001911"/>
              <a:chOff x="984804" y="2723735"/>
              <a:chExt cx="3162735" cy="3759718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984811" y="2723735"/>
                <a:ext cx="3162728" cy="888132"/>
                <a:chOff x="576265" y="2870203"/>
                <a:chExt cx="1642721" cy="1444628"/>
              </a:xfrm>
            </p:grpSpPr>
            <p:sp>
              <p:nvSpPr>
                <p:cNvPr id="52" name="Round Same Side Corner Rectangle 51"/>
                <p:cNvSpPr/>
                <p:nvPr/>
              </p:nvSpPr>
              <p:spPr>
                <a:xfrm rot="5400000" flipV="1">
                  <a:off x="139701" y="3306767"/>
                  <a:ext cx="1444628" cy="571500"/>
                </a:xfrm>
                <a:prstGeom prst="round2SameRect">
                  <a:avLst/>
                </a:prstGeom>
                <a:solidFill>
                  <a:srgbClr val="660033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73" name="Round Same Side Corner Rectangle 72"/>
                <p:cNvSpPr/>
                <p:nvPr/>
              </p:nvSpPr>
              <p:spPr>
                <a:xfrm rot="5400000">
                  <a:off x="1015829" y="3111674"/>
                  <a:ext cx="1444628" cy="961686"/>
                </a:xfrm>
                <a:prstGeom prst="round2SameRect">
                  <a:avLst/>
                </a:prstGeom>
                <a:solidFill>
                  <a:srgbClr val="660033">
                    <a:alpha val="6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48" name="Round Same Side Corner Rectangle 47"/>
              <p:cNvSpPr/>
              <p:nvPr/>
            </p:nvSpPr>
            <p:spPr>
              <a:xfrm rot="5400000" flipV="1">
                <a:off x="1090892" y="3582249"/>
                <a:ext cx="888134" cy="1100308"/>
              </a:xfrm>
              <a:prstGeom prst="round2SameRect">
                <a:avLst/>
              </a:prstGeom>
              <a:solidFill>
                <a:srgbClr val="660033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Round Same Side Corner Rectangle 48"/>
              <p:cNvSpPr/>
              <p:nvPr/>
            </p:nvSpPr>
            <p:spPr>
              <a:xfrm rot="5400000" flipV="1">
                <a:off x="1090893" y="4537655"/>
                <a:ext cx="888135" cy="1100308"/>
              </a:xfrm>
              <a:prstGeom prst="round2SameRect">
                <a:avLst/>
              </a:prstGeom>
              <a:solidFill>
                <a:srgbClr val="660033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0" name="Round Same Side Corner Rectangle 49"/>
              <p:cNvSpPr/>
              <p:nvPr/>
            </p:nvSpPr>
            <p:spPr>
              <a:xfrm rot="5400000" flipV="1">
                <a:off x="1090890" y="5489232"/>
                <a:ext cx="888135" cy="1100307"/>
              </a:xfrm>
              <a:prstGeom prst="round2SameRect">
                <a:avLst/>
              </a:prstGeom>
              <a:solidFill>
                <a:srgbClr val="660033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36" name="Round Same Side Corner Rectangle 35"/>
            <p:cNvSpPr/>
            <p:nvPr/>
          </p:nvSpPr>
          <p:spPr>
            <a:xfrm rot="10800000">
              <a:off x="594093" y="5383771"/>
              <a:ext cx="2598905" cy="1110979"/>
            </a:xfrm>
            <a:prstGeom prst="round2SameRect">
              <a:avLst/>
            </a:prstGeom>
            <a:solidFill>
              <a:srgbClr val="660033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Round Same Side Corner Rectangle 36"/>
            <p:cNvSpPr/>
            <p:nvPr/>
          </p:nvSpPr>
          <p:spPr>
            <a:xfrm rot="10800000">
              <a:off x="3378652" y="5383771"/>
              <a:ext cx="2598905" cy="1110979"/>
            </a:xfrm>
            <a:prstGeom prst="round2SameRect">
              <a:avLst/>
            </a:prstGeom>
            <a:solidFill>
              <a:srgbClr val="660033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" name="Round Same Side Corner Rectangle 37"/>
            <p:cNvSpPr/>
            <p:nvPr/>
          </p:nvSpPr>
          <p:spPr>
            <a:xfrm rot="10800000">
              <a:off x="6187875" y="5383771"/>
              <a:ext cx="2598905" cy="1110979"/>
            </a:xfrm>
            <a:prstGeom prst="round2SameRect">
              <a:avLst/>
            </a:prstGeom>
            <a:solidFill>
              <a:srgbClr val="660033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76284" y="4428144"/>
              <a:ext cx="1069761" cy="105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</a:rPr>
                <a:t>A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69415" y="5477595"/>
              <a:ext cx="1069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 smtClean="0">
                  <a:solidFill>
                    <a:schemeClr val="bg1"/>
                  </a:solidFill>
                </a:rPr>
                <a:t>1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440219" y="4449761"/>
              <a:ext cx="1069761" cy="92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</a:rPr>
                <a:t>B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478074" y="5414325"/>
              <a:ext cx="1069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</a:rPr>
                <a:t>2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94732" y="4419206"/>
              <a:ext cx="1069761" cy="92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 smtClean="0">
                  <a:solidFill>
                    <a:schemeClr val="bg1"/>
                  </a:solidFill>
                </a:rPr>
                <a:t>C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228111" y="5414325"/>
              <a:ext cx="1069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 smtClean="0">
                  <a:solidFill>
                    <a:schemeClr val="bg1"/>
                  </a:solidFill>
                </a:rPr>
                <a:t>0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012747" y="4414400"/>
              <a:ext cx="1069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 smtClean="0">
                  <a:solidFill>
                    <a:schemeClr val="bg1"/>
                  </a:solidFill>
                </a:rPr>
                <a:t>D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012747" y="5477595"/>
              <a:ext cx="1069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 smtClean="0">
                  <a:solidFill>
                    <a:schemeClr val="bg1"/>
                  </a:solidFill>
                </a:rPr>
                <a:t>5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Rectangle 75"/>
          <p:cNvSpPr/>
          <p:nvPr/>
        </p:nvSpPr>
        <p:spPr>
          <a:xfrm>
            <a:off x="-12872" y="6418069"/>
            <a:ext cx="12192000" cy="329165"/>
          </a:xfrm>
          <a:prstGeom prst="rect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9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Image result for long hair men 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932" y="1626722"/>
            <a:ext cx="4365625" cy="4365625"/>
          </a:xfrm>
          <a:prstGeom prst="rect">
            <a:avLst/>
          </a:pr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-603250" y="-553029"/>
            <a:ext cx="13474700" cy="7225706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" y="795725"/>
            <a:ext cx="1135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Q11: What is Garth’s last name? 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47335" y="1993321"/>
            <a:ext cx="6731365" cy="3791937"/>
            <a:chOff x="984806" y="2691512"/>
            <a:chExt cx="10718832" cy="3791937"/>
          </a:xfrm>
        </p:grpSpPr>
        <p:grpSp>
          <p:nvGrpSpPr>
            <p:cNvPr id="27" name="Group 26"/>
            <p:cNvGrpSpPr/>
            <p:nvPr/>
          </p:nvGrpSpPr>
          <p:grpSpPr>
            <a:xfrm>
              <a:off x="984809" y="2691512"/>
              <a:ext cx="10718829" cy="1193191"/>
              <a:chOff x="576264" y="2817787"/>
              <a:chExt cx="5567360" cy="1940834"/>
            </a:xfrm>
          </p:grpSpPr>
          <p:sp>
            <p:nvSpPr>
              <p:cNvPr id="43" name="Round Same Side Corner Rectangle 42"/>
              <p:cNvSpPr/>
              <p:nvPr/>
            </p:nvSpPr>
            <p:spPr>
              <a:xfrm rot="5400000" flipV="1">
                <a:off x="139700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ound Same Side Corner Rectangle 43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069149" y="3011630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lang="en-GB" sz="4800" dirty="0" err="1" smtClean="0">
                    <a:solidFill>
                      <a:schemeClr val="bg1"/>
                    </a:solidFill>
                  </a:rPr>
                  <a:t>Jonesie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32688" y="2817787"/>
                <a:ext cx="571500" cy="1940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A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984806" y="3672647"/>
              <a:ext cx="10718831" cy="923330"/>
              <a:chOff x="576263" y="2844684"/>
              <a:chExt cx="5567361" cy="1501880"/>
            </a:xfrm>
          </p:grpSpPr>
          <p:sp>
            <p:nvSpPr>
              <p:cNvPr id="39" name="Round Same Side Corner Rectangle 38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ound Same Side Corner Rectangle 39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59843" y="2963136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Jones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30145" y="284468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B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984806" y="4630716"/>
              <a:ext cx="10718829" cy="923330"/>
              <a:chOff x="576263" y="2849019"/>
              <a:chExt cx="5567360" cy="1501879"/>
            </a:xfrm>
          </p:grpSpPr>
          <p:sp>
            <p:nvSpPr>
              <p:cNvPr id="35" name="Round Same Side Corner Rectangle 34"/>
              <p:cNvSpPr/>
              <p:nvPr/>
            </p:nvSpPr>
            <p:spPr>
              <a:xfrm rot="5400000" flipV="1">
                <a:off x="139699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ound Same Side Corner Rectangle 35"/>
              <p:cNvSpPr/>
              <p:nvPr/>
            </p:nvSpPr>
            <p:spPr>
              <a:xfrm rot="5400000">
                <a:off x="2978148" y="1149353"/>
                <a:ext cx="1444628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257300" y="2963137"/>
                <a:ext cx="4760908" cy="135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err="1" smtClean="0">
                    <a:solidFill>
                      <a:schemeClr val="bg1"/>
                    </a:solidFill>
                  </a:rPr>
                  <a:t>Johnes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30145" y="2849019"/>
                <a:ext cx="571500" cy="1501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C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984806" y="5550475"/>
              <a:ext cx="10718831" cy="932974"/>
              <a:chOff x="576263" y="2797264"/>
              <a:chExt cx="5567361" cy="1517567"/>
            </a:xfrm>
          </p:grpSpPr>
          <p:sp>
            <p:nvSpPr>
              <p:cNvPr id="31" name="Round Same Side Corner Rectangle 30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 Same Side Corner Rectangle 3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Joe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46576" y="279726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D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0" y="6415329"/>
            <a:ext cx="12192000" cy="329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7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8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68" y="1203735"/>
            <a:ext cx="10550703" cy="4329537"/>
          </a:xfrm>
          <a:prstGeom prst="rect">
            <a:avLst/>
          </a:prstGeom>
          <a:noFill/>
          <a:effectLst>
            <a:softEdge rad="495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-377839" y="-210769"/>
            <a:ext cx="13725794" cy="7525655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23702" y="318326"/>
            <a:ext cx="121821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chemeClr val="bg2">
                    <a:lumMod val="25000"/>
                  </a:schemeClr>
                </a:solidFill>
              </a:rPr>
              <a:t>Q12:</a:t>
            </a:r>
          </a:p>
          <a:p>
            <a:r>
              <a:rPr lang="en-GB" sz="3600" dirty="0" err="1" smtClean="0">
                <a:solidFill>
                  <a:schemeClr val="bg2">
                    <a:lumMod val="25000"/>
                  </a:schemeClr>
                </a:solidFill>
              </a:rPr>
              <a:t>QAir</a:t>
            </a:r>
            <a:r>
              <a:rPr lang="en-GB" sz="3600" dirty="0" smtClean="0">
                <a:solidFill>
                  <a:schemeClr val="bg2">
                    <a:lumMod val="25000"/>
                  </a:schemeClr>
                </a:solidFill>
              </a:rPr>
              <a:t> operates a network with 1 hub &amp; 5 spokes (= 15 possible ODs). How many possible ODs are there when </a:t>
            </a:r>
            <a:r>
              <a:rPr lang="en-GB" sz="3600" dirty="0" err="1" smtClean="0">
                <a:solidFill>
                  <a:schemeClr val="bg2">
                    <a:lumMod val="25000"/>
                  </a:schemeClr>
                </a:solidFill>
              </a:rPr>
              <a:t>QAir</a:t>
            </a:r>
            <a:r>
              <a:rPr lang="en-GB" sz="3600" dirty="0" smtClean="0">
                <a:solidFill>
                  <a:schemeClr val="bg2">
                    <a:lumMod val="25000"/>
                  </a:schemeClr>
                </a:solidFill>
              </a:rPr>
              <a:t> launches 2 more spokes?  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3463" y="4470618"/>
            <a:ext cx="11001911" cy="1878491"/>
            <a:chOff x="594093" y="4455634"/>
            <a:chExt cx="11001911" cy="2039116"/>
          </a:xfrm>
        </p:grpSpPr>
        <p:grpSp>
          <p:nvGrpSpPr>
            <p:cNvPr id="2" name="Group 1"/>
            <p:cNvGrpSpPr/>
            <p:nvPr/>
          </p:nvGrpSpPr>
          <p:grpSpPr>
            <a:xfrm rot="5400000">
              <a:off x="5146177" y="44923"/>
              <a:ext cx="1897743" cy="11001911"/>
              <a:chOff x="984804" y="2723735"/>
              <a:chExt cx="3162735" cy="3759718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984811" y="2723735"/>
                <a:ext cx="3162728" cy="888132"/>
                <a:chOff x="576265" y="2870203"/>
                <a:chExt cx="1642721" cy="1444628"/>
              </a:xfrm>
            </p:grpSpPr>
            <p:sp>
              <p:nvSpPr>
                <p:cNvPr id="29" name="Round Same Side Corner Rectangle 28"/>
                <p:cNvSpPr/>
                <p:nvPr/>
              </p:nvSpPr>
              <p:spPr>
                <a:xfrm rot="5400000" flipV="1">
                  <a:off x="139701" y="3306767"/>
                  <a:ext cx="1444628" cy="571500"/>
                </a:xfrm>
                <a:prstGeom prst="round2SameRect">
                  <a:avLst/>
                </a:prstGeom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0" name="Round Same Side Corner Rectangle 29"/>
                <p:cNvSpPr/>
                <p:nvPr/>
              </p:nvSpPr>
              <p:spPr>
                <a:xfrm rot="5400000">
                  <a:off x="1015829" y="3111674"/>
                  <a:ext cx="1444628" cy="961686"/>
                </a:xfrm>
                <a:prstGeom prst="round2SameRect">
                  <a:avLst/>
                </a:prstGeom>
                <a:solidFill>
                  <a:schemeClr val="tx1">
                    <a:lumMod val="95000"/>
                    <a:lumOff val="5000"/>
                    <a:alpha val="6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50" name="Round Same Side Corner Rectangle 49"/>
              <p:cNvSpPr/>
              <p:nvPr/>
            </p:nvSpPr>
            <p:spPr>
              <a:xfrm rot="5400000" flipV="1">
                <a:off x="1090892" y="3582249"/>
                <a:ext cx="888134" cy="1100308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Round Same Side Corner Rectangle 75"/>
              <p:cNvSpPr/>
              <p:nvPr/>
            </p:nvSpPr>
            <p:spPr>
              <a:xfrm rot="5400000" flipV="1">
                <a:off x="1090893" y="4537655"/>
                <a:ext cx="888135" cy="1100308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1" name="Round Same Side Corner Rectangle 80"/>
              <p:cNvSpPr/>
              <p:nvPr/>
            </p:nvSpPr>
            <p:spPr>
              <a:xfrm rot="5400000" flipV="1">
                <a:off x="1090890" y="5489232"/>
                <a:ext cx="888135" cy="1100307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33" name="Round Same Side Corner Rectangle 32"/>
            <p:cNvSpPr/>
            <p:nvPr/>
          </p:nvSpPr>
          <p:spPr>
            <a:xfrm rot="10800000">
              <a:off x="594093" y="5383771"/>
              <a:ext cx="2598905" cy="1110979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ound Same Side Corner Rectangle 33"/>
            <p:cNvSpPr/>
            <p:nvPr/>
          </p:nvSpPr>
          <p:spPr>
            <a:xfrm rot="10800000">
              <a:off x="3378652" y="5383771"/>
              <a:ext cx="2598905" cy="1110979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ound Same Side Corner Rectangle 34"/>
            <p:cNvSpPr/>
            <p:nvPr/>
          </p:nvSpPr>
          <p:spPr>
            <a:xfrm rot="10800000">
              <a:off x="6187875" y="5383771"/>
              <a:ext cx="2598905" cy="1110979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55066" y="4455634"/>
              <a:ext cx="1069761" cy="83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solidFill>
                    <a:schemeClr val="bg1"/>
                  </a:solidFill>
                </a:rPr>
                <a:t>A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365055" y="5477595"/>
              <a:ext cx="1069761" cy="83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 smtClean="0">
                  <a:solidFill>
                    <a:schemeClr val="bg1"/>
                  </a:solidFill>
                </a:rPr>
                <a:t>21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419001" y="4490995"/>
              <a:ext cx="1069761" cy="83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solidFill>
                    <a:schemeClr val="bg1"/>
                  </a:solidFill>
                </a:rPr>
                <a:t>B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24115" y="5477595"/>
              <a:ext cx="1069761" cy="83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 smtClean="0">
                  <a:solidFill>
                    <a:schemeClr val="bg1"/>
                  </a:solidFill>
                </a:rPr>
                <a:t>28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73514" y="4460440"/>
              <a:ext cx="1069761" cy="83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 smtClean="0">
                  <a:solidFill>
                    <a:schemeClr val="bg1"/>
                  </a:solidFill>
                </a:rPr>
                <a:t>C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018273" y="5477595"/>
              <a:ext cx="1069761" cy="83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 smtClean="0">
                  <a:solidFill>
                    <a:schemeClr val="bg1"/>
                  </a:solidFill>
                </a:rPr>
                <a:t>35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991529" y="4455634"/>
              <a:ext cx="1069761" cy="83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 smtClean="0">
                  <a:solidFill>
                    <a:schemeClr val="bg1"/>
                  </a:solidFill>
                </a:rPr>
                <a:t>D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812431" y="5477595"/>
              <a:ext cx="1069761" cy="83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 smtClean="0">
                  <a:solidFill>
                    <a:schemeClr val="bg1"/>
                  </a:solidFill>
                </a:rPr>
                <a:t>70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0" y="6415329"/>
            <a:ext cx="12192000" cy="329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7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Image result for southern hemispher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5195" y="1902443"/>
            <a:ext cx="12440834" cy="5769276"/>
          </a:xfrm>
          <a:prstGeom prst="rect">
            <a:avLst/>
          </a:prstGeom>
          <a:noFill/>
          <a:effectLst>
            <a:softEdge rad="1155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ounded Rectangle 84"/>
          <p:cNvSpPr/>
          <p:nvPr/>
        </p:nvSpPr>
        <p:spPr>
          <a:xfrm>
            <a:off x="-912544" y="-476118"/>
            <a:ext cx="13725794" cy="7525655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2243" y="570684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Q13: Which of the following cities is located 	    in the Southern Hemisphere?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567657" y="2705100"/>
            <a:ext cx="7178386" cy="3641868"/>
            <a:chOff x="984806" y="2691512"/>
            <a:chExt cx="10718832" cy="3791937"/>
          </a:xfrm>
        </p:grpSpPr>
        <p:grpSp>
          <p:nvGrpSpPr>
            <p:cNvPr id="28" name="Group 27"/>
            <p:cNvGrpSpPr/>
            <p:nvPr/>
          </p:nvGrpSpPr>
          <p:grpSpPr>
            <a:xfrm>
              <a:off x="984809" y="2691512"/>
              <a:ext cx="10718829" cy="1193191"/>
              <a:chOff x="576264" y="2817787"/>
              <a:chExt cx="5567360" cy="1940834"/>
            </a:xfrm>
          </p:grpSpPr>
          <p:sp>
            <p:nvSpPr>
              <p:cNvPr id="29" name="Round Same Side Corner Rectangle 28"/>
              <p:cNvSpPr/>
              <p:nvPr/>
            </p:nvSpPr>
            <p:spPr>
              <a:xfrm rot="5400000" flipV="1">
                <a:off x="139700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 Same Side Corner Rectangle 29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Quito, Ecuador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85799" y="2817787"/>
                <a:ext cx="571500" cy="1940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A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984806" y="3672647"/>
              <a:ext cx="10718831" cy="923330"/>
              <a:chOff x="576263" y="2844684"/>
              <a:chExt cx="5567361" cy="1501880"/>
            </a:xfrm>
          </p:grpSpPr>
          <p:sp>
            <p:nvSpPr>
              <p:cNvPr id="50" name="Round Same Side Corner Rectangle 49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 Same Side Corner Rectangle 7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Libreville, Gabon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83260" y="284468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B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984806" y="4630245"/>
              <a:ext cx="10718829" cy="923801"/>
              <a:chOff x="576263" y="2848253"/>
              <a:chExt cx="5567360" cy="1502645"/>
            </a:xfrm>
          </p:grpSpPr>
          <p:sp>
            <p:nvSpPr>
              <p:cNvPr id="76" name="Round Same Side Corner Rectangle 75"/>
              <p:cNvSpPr/>
              <p:nvPr/>
            </p:nvSpPr>
            <p:spPr>
              <a:xfrm rot="5400000" flipV="1">
                <a:off x="139699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 Same Side Corner Rectangle 76"/>
              <p:cNvSpPr/>
              <p:nvPr/>
            </p:nvSpPr>
            <p:spPr>
              <a:xfrm rot="5400000">
                <a:off x="2978148" y="1149353"/>
                <a:ext cx="1444628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57300" y="2848253"/>
                <a:ext cx="4760908" cy="135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Singapore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683260" y="2849019"/>
                <a:ext cx="571500" cy="1501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C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984806" y="5550475"/>
              <a:ext cx="10718831" cy="932974"/>
              <a:chOff x="576263" y="2797264"/>
              <a:chExt cx="5567361" cy="1517567"/>
            </a:xfrm>
          </p:grpSpPr>
          <p:sp>
            <p:nvSpPr>
              <p:cNvPr id="81" name="Round Same Side Corner Rectangle 80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 Same Side Corner Rectangle 8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320009" y="2870200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err="1" smtClean="0">
                    <a:solidFill>
                      <a:schemeClr val="bg1"/>
                    </a:solidFill>
                  </a:rPr>
                  <a:t>Pekanbaru</a:t>
                </a:r>
                <a:r>
                  <a:rPr lang="en-GB" sz="4800" dirty="0" smtClean="0">
                    <a:solidFill>
                      <a:schemeClr val="bg1"/>
                    </a:solidFill>
                  </a:rPr>
                  <a:t>, Indonesia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99690" y="279726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D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4" name="Rectangle 33"/>
          <p:cNvSpPr/>
          <p:nvPr/>
        </p:nvSpPr>
        <p:spPr>
          <a:xfrm>
            <a:off x="0" y="6415329"/>
            <a:ext cx="12192000" cy="329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8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Image result for QATAR AIRWAYS AI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445" y="775454"/>
            <a:ext cx="8556263" cy="4963940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  <a:softEdge rad="1206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-254718" y="6280470"/>
            <a:ext cx="12696692" cy="7588376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63708" y="586488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Q14: Which POS Region has the highest 	 		 revenue (YTD)? </a:t>
            </a:r>
            <a:endParaRPr lang="en-US" sz="5400" dirty="0">
              <a:solidFill>
                <a:srgbClr val="660033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63708" y="2370217"/>
            <a:ext cx="5429921" cy="3831043"/>
            <a:chOff x="574938" y="2986047"/>
            <a:chExt cx="5429921" cy="3831043"/>
          </a:xfrm>
        </p:grpSpPr>
        <p:grpSp>
          <p:nvGrpSpPr>
            <p:cNvPr id="51" name="Group 50"/>
            <p:cNvGrpSpPr/>
            <p:nvPr/>
          </p:nvGrpSpPr>
          <p:grpSpPr>
            <a:xfrm>
              <a:off x="574938" y="2986047"/>
              <a:ext cx="5405433" cy="903783"/>
              <a:chOff x="290511" y="2870201"/>
              <a:chExt cx="5853112" cy="1444629"/>
            </a:xfrm>
          </p:grpSpPr>
          <p:sp>
            <p:nvSpPr>
              <p:cNvPr id="53" name="Round Same Side Corner Rectangle 52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ound Same Side Corner Rectangle 53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384358" y="2986199"/>
                <a:ext cx="4287249" cy="13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NSWEUR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16108" y="2961287"/>
                <a:ext cx="586847" cy="13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 smtClean="0">
                    <a:solidFill>
                      <a:schemeClr val="bg1"/>
                    </a:solidFill>
                  </a:rPr>
                  <a:t>A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99426" y="3962184"/>
              <a:ext cx="5405433" cy="903783"/>
              <a:chOff x="290511" y="2870201"/>
              <a:chExt cx="5853112" cy="1444629"/>
            </a:xfrm>
          </p:grpSpPr>
          <p:sp>
            <p:nvSpPr>
              <p:cNvPr id="58" name="Round Same Side Corner Rectangle 57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ound Same Side Corner Rectangle 58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384358" y="2986199"/>
                <a:ext cx="4287249" cy="13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AMER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416108" y="2961287"/>
                <a:ext cx="586847" cy="13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 smtClean="0">
                    <a:solidFill>
                      <a:schemeClr val="bg1"/>
                    </a:solidFill>
                  </a:rPr>
                  <a:t>B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99425" y="4931269"/>
              <a:ext cx="5405434" cy="903782"/>
              <a:chOff x="290511" y="2823804"/>
              <a:chExt cx="5853113" cy="1444628"/>
            </a:xfrm>
          </p:grpSpPr>
          <p:sp>
            <p:nvSpPr>
              <p:cNvPr id="63" name="Round Same Side Corner Rectangle 62"/>
              <p:cNvSpPr/>
              <p:nvPr/>
            </p:nvSpPr>
            <p:spPr>
              <a:xfrm rot="5400000" flipV="1">
                <a:off x="-3177" y="3117492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ound Same Side Corner Rectangle 63"/>
              <p:cNvSpPr/>
              <p:nvPr/>
            </p:nvSpPr>
            <p:spPr>
              <a:xfrm rot="5400000">
                <a:off x="2978150" y="1102957"/>
                <a:ext cx="1444626" cy="4886322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384358" y="2939800"/>
                <a:ext cx="4287249" cy="13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GCCLI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16108" y="2914889"/>
                <a:ext cx="586847" cy="1328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 smtClean="0">
                    <a:solidFill>
                      <a:schemeClr val="bg1"/>
                    </a:solidFill>
                  </a:rPr>
                  <a:t>C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599424" y="5913307"/>
              <a:ext cx="5405433" cy="903783"/>
              <a:chOff x="290511" y="2870201"/>
              <a:chExt cx="5853112" cy="1444629"/>
            </a:xfrm>
          </p:grpSpPr>
          <p:sp>
            <p:nvSpPr>
              <p:cNvPr id="68" name="Round Same Side Corner Rectangle 67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ound Same Side Corner Rectangle 68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384358" y="2986199"/>
                <a:ext cx="4287249" cy="13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QTR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16108" y="2961287"/>
                <a:ext cx="586847" cy="13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 smtClean="0">
                    <a:solidFill>
                      <a:schemeClr val="bg1"/>
                    </a:solidFill>
                  </a:rPr>
                  <a:t>D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6" name="Rectangle 25"/>
          <p:cNvSpPr/>
          <p:nvPr/>
        </p:nvSpPr>
        <p:spPr>
          <a:xfrm>
            <a:off x="0" y="6415329"/>
            <a:ext cx="12192000" cy="329165"/>
          </a:xfrm>
          <a:prstGeom prst="rect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96" t="7963" r="1781" b="11421"/>
          <a:stretch/>
        </p:blipFill>
        <p:spPr>
          <a:xfrm>
            <a:off x="953627" y="1765660"/>
            <a:ext cx="4545621" cy="4005369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-711242" y="-390394"/>
            <a:ext cx="13725794" cy="7525655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52175" y="531996"/>
            <a:ext cx="1177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Q15: Where is Apple Lee from? </a:t>
            </a:r>
            <a:endParaRPr lang="en-US" sz="4800" dirty="0">
              <a:solidFill>
                <a:srgbClr val="660033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67075" y="2193428"/>
            <a:ext cx="5009490" cy="3184050"/>
            <a:chOff x="986079" y="2956334"/>
            <a:chExt cx="4122955" cy="3860755"/>
          </a:xfrm>
        </p:grpSpPr>
        <p:grpSp>
          <p:nvGrpSpPr>
            <p:cNvPr id="51" name="Group 50"/>
            <p:cNvGrpSpPr/>
            <p:nvPr/>
          </p:nvGrpSpPr>
          <p:grpSpPr>
            <a:xfrm>
              <a:off x="986079" y="2956334"/>
              <a:ext cx="4111252" cy="934072"/>
              <a:chOff x="735707" y="2822708"/>
              <a:chExt cx="4451744" cy="1493044"/>
            </a:xfrm>
          </p:grpSpPr>
          <p:sp>
            <p:nvSpPr>
              <p:cNvPr id="53" name="Round Same Side Corner Rectangle 52"/>
              <p:cNvSpPr/>
              <p:nvPr/>
            </p:nvSpPr>
            <p:spPr>
              <a:xfrm rot="5400000" flipV="1">
                <a:off x="236356" y="3329416"/>
                <a:ext cx="1444628" cy="43121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4" name="Round Same Side Corner Rectangle 53"/>
              <p:cNvSpPr/>
              <p:nvPr/>
            </p:nvSpPr>
            <p:spPr>
              <a:xfrm rot="5400000">
                <a:off x="2472710" y="1682230"/>
                <a:ext cx="1444627" cy="3822417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900203" y="2986200"/>
                <a:ext cx="4287248" cy="125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600" dirty="0" smtClean="0">
                    <a:solidFill>
                      <a:schemeClr val="bg1"/>
                    </a:solidFill>
                  </a:rPr>
                  <a:t>China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35707" y="2986200"/>
                <a:ext cx="586847" cy="1033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 smtClean="0">
                    <a:solidFill>
                      <a:schemeClr val="bg1"/>
                    </a:solidFill>
                  </a:rPr>
                  <a:t>A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92877" y="3962184"/>
              <a:ext cx="4116157" cy="903783"/>
              <a:chOff x="716551" y="2870201"/>
              <a:chExt cx="4457055" cy="1444629"/>
            </a:xfrm>
          </p:grpSpPr>
          <p:sp>
            <p:nvSpPr>
              <p:cNvPr id="58" name="Round Same Side Corner Rectangle 57"/>
              <p:cNvSpPr/>
              <p:nvPr/>
            </p:nvSpPr>
            <p:spPr>
              <a:xfrm rot="5400000" flipV="1">
                <a:off x="209843" y="3376909"/>
                <a:ext cx="1444627" cy="43121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9" name="Round Same Side Corner Rectangle 58"/>
              <p:cNvSpPr/>
              <p:nvPr/>
            </p:nvSpPr>
            <p:spPr>
              <a:xfrm rot="5400000">
                <a:off x="2446194" y="1681310"/>
                <a:ext cx="1444627" cy="3822414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86357" y="2986198"/>
                <a:ext cx="4287249" cy="125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600" dirty="0" smtClean="0">
                    <a:solidFill>
                      <a:schemeClr val="bg1"/>
                    </a:solidFill>
                  </a:rPr>
                  <a:t>Taiwan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721861" y="2986200"/>
                <a:ext cx="586847" cy="1033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 smtClean="0">
                    <a:solidFill>
                      <a:schemeClr val="bg1"/>
                    </a:solidFill>
                  </a:rPr>
                  <a:t>B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992876" y="4931270"/>
              <a:ext cx="4116154" cy="903783"/>
              <a:chOff x="716551" y="2823804"/>
              <a:chExt cx="4457053" cy="1444629"/>
            </a:xfrm>
          </p:grpSpPr>
          <p:sp>
            <p:nvSpPr>
              <p:cNvPr id="63" name="Round Same Side Corner Rectangle 62"/>
              <p:cNvSpPr/>
              <p:nvPr/>
            </p:nvSpPr>
            <p:spPr>
              <a:xfrm rot="5400000" flipV="1">
                <a:off x="209843" y="3330512"/>
                <a:ext cx="1444628" cy="43121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4" name="Round Same Side Corner Rectangle 63"/>
              <p:cNvSpPr/>
              <p:nvPr/>
            </p:nvSpPr>
            <p:spPr>
              <a:xfrm rot="5400000">
                <a:off x="2446195" y="1634913"/>
                <a:ext cx="1444626" cy="382241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886355" y="2939800"/>
                <a:ext cx="4287249" cy="1252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600" dirty="0" smtClean="0">
                    <a:solidFill>
                      <a:schemeClr val="bg1"/>
                    </a:solidFill>
                  </a:rPr>
                  <a:t>Japan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21861" y="2939802"/>
                <a:ext cx="586848" cy="1033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 smtClean="0">
                    <a:solidFill>
                      <a:schemeClr val="bg1"/>
                    </a:solidFill>
                  </a:rPr>
                  <a:t>C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992874" y="5913307"/>
              <a:ext cx="4116156" cy="903782"/>
              <a:chOff x="716551" y="2870201"/>
              <a:chExt cx="4457055" cy="1444627"/>
            </a:xfrm>
          </p:grpSpPr>
          <p:sp>
            <p:nvSpPr>
              <p:cNvPr id="68" name="Round Same Side Corner Rectangle 67"/>
              <p:cNvSpPr/>
              <p:nvPr/>
            </p:nvSpPr>
            <p:spPr>
              <a:xfrm rot="5400000" flipV="1">
                <a:off x="209843" y="3376909"/>
                <a:ext cx="1444627" cy="43121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9" name="Round Same Side Corner Rectangle 68"/>
              <p:cNvSpPr/>
              <p:nvPr/>
            </p:nvSpPr>
            <p:spPr>
              <a:xfrm rot="5400000">
                <a:off x="2446193" y="1681307"/>
                <a:ext cx="1444627" cy="3822415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86357" y="2986198"/>
                <a:ext cx="4287249" cy="125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600" dirty="0" smtClean="0">
                    <a:solidFill>
                      <a:schemeClr val="bg1"/>
                    </a:solidFill>
                  </a:rPr>
                  <a:t>Hong Kong 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721861" y="2986200"/>
                <a:ext cx="586848" cy="1033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 smtClean="0">
                    <a:solidFill>
                      <a:schemeClr val="bg1"/>
                    </a:solidFill>
                  </a:rPr>
                  <a:t>D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7" name="Picture 12" descr="Image result for qatar airways aircraft png fi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7454">
            <a:off x="-595239" y="5772786"/>
            <a:ext cx="1511334" cy="54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20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94 0.07176 C 0.0112 0.07153 0.06849 0.07569 0.11498 0.07407 C 0.16146 0.07245 0.1888 0.07315 0.29024 0.06111 C 0.35534 0.05 0.57604 0.04653 0.67096 -0.0081 C 0.76589 -0.06273 0.81276 -0.18866 0.85925 -0.2669 C 0.93594 -0.39028 0.8832 -0.4037 0.96146 -0.52755 " pathEditMode="fixed" rAng="20100000" ptsTypes="AAAAAA">
                                      <p:cBhvr>
                                        <p:cTn id="6" dur="3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73" y="-18356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92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9121" y="-789895"/>
            <a:ext cx="14496001" cy="8409895"/>
          </a:xfrm>
          <a:prstGeom prst="rect">
            <a:avLst/>
          </a:prstGeom>
          <a:noFill/>
          <a:effectLst>
            <a:softEdge rad="1219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-939121" y="-622300"/>
            <a:ext cx="13632315" cy="7683010"/>
          </a:xfrm>
          <a:prstGeom prst="rect">
            <a:avLst/>
          </a:prstGeom>
          <a:solidFill>
            <a:schemeClr val="bg1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1979" y="130393"/>
            <a:ext cx="11353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Rules of the game</a:t>
            </a:r>
          </a:p>
          <a:p>
            <a:pPr marL="685800" indent="-685800">
              <a:buFontTx/>
              <a:buChar char="-"/>
            </a:pPr>
            <a:r>
              <a:rPr lang="en-GB" sz="4800" dirty="0" smtClean="0">
                <a:solidFill>
                  <a:schemeClr val="bg1"/>
                </a:solidFill>
              </a:rPr>
              <a:t>15 Questions (1 minute per question)</a:t>
            </a:r>
          </a:p>
          <a:p>
            <a:pPr marL="685800" indent="-685800">
              <a:buFontTx/>
              <a:buChar char="-"/>
            </a:pPr>
            <a:r>
              <a:rPr lang="en-GB" sz="4800" dirty="0" smtClean="0">
                <a:solidFill>
                  <a:schemeClr val="bg1"/>
                </a:solidFill>
              </a:rPr>
              <a:t>No Phone</a:t>
            </a:r>
          </a:p>
          <a:p>
            <a:pPr marL="685800" indent="-685800">
              <a:buFontTx/>
              <a:buChar char="-"/>
            </a:pPr>
            <a:r>
              <a:rPr lang="en-GB" sz="4800" dirty="0" smtClean="0">
                <a:solidFill>
                  <a:schemeClr val="bg1"/>
                </a:solidFill>
              </a:rPr>
              <a:t>No going back to question (timer)</a:t>
            </a:r>
          </a:p>
          <a:p>
            <a:pPr marL="685800" indent="-685800">
              <a:buFontTx/>
              <a:buChar char="-"/>
            </a:pPr>
            <a:r>
              <a:rPr lang="en-GB" sz="4800" dirty="0" smtClean="0">
                <a:solidFill>
                  <a:schemeClr val="bg1"/>
                </a:solidFill>
              </a:rPr>
              <a:t>No questions about the question</a:t>
            </a:r>
          </a:p>
          <a:p>
            <a:pPr marL="685800" indent="-685800">
              <a:buFontTx/>
              <a:buChar char="-"/>
            </a:pPr>
            <a:r>
              <a:rPr lang="en-GB" sz="4800" dirty="0" smtClean="0">
                <a:solidFill>
                  <a:schemeClr val="bg1"/>
                </a:solidFill>
              </a:rPr>
              <a:t>No talking between groups</a:t>
            </a:r>
          </a:p>
          <a:p>
            <a:pPr marL="685800" indent="-685800">
              <a:buFontTx/>
              <a:buChar char="-"/>
            </a:pPr>
            <a:r>
              <a:rPr lang="en-GB" sz="4800" dirty="0" smtClean="0">
                <a:solidFill>
                  <a:schemeClr val="bg1"/>
                </a:solidFill>
              </a:rPr>
              <a:t>Talk </a:t>
            </a:r>
            <a:r>
              <a:rPr lang="en-GB" sz="4800" dirty="0">
                <a:solidFill>
                  <a:schemeClr val="bg1"/>
                </a:solidFill>
              </a:rPr>
              <a:t>within groups</a:t>
            </a:r>
          </a:p>
          <a:p>
            <a:pPr marL="685800" indent="-685800">
              <a:buFontTx/>
              <a:buChar char="-"/>
            </a:pPr>
            <a:r>
              <a:rPr lang="en-GB" sz="4800" dirty="0" smtClean="0">
                <a:solidFill>
                  <a:schemeClr val="bg1"/>
                </a:solidFill>
              </a:rPr>
              <a:t> Checking answer of different group</a:t>
            </a:r>
          </a:p>
          <a:p>
            <a:pPr marL="685800" indent="-685800">
              <a:buFontTx/>
              <a:buChar char="-"/>
            </a:pPr>
            <a:endParaRPr lang="en-GB" sz="4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3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QATAR AIRWAYS AI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932" y="-217714"/>
            <a:ext cx="12654190" cy="734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028" y="495753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rgbClr val="660033"/>
                </a:solidFill>
                <a:latin typeface="+mn-lt"/>
              </a:rPr>
              <a:t>ANSWERS </a:t>
            </a:r>
            <a:endParaRPr lang="en-US" dirty="0">
              <a:solidFill>
                <a:srgbClr val="66003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69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Image result for QATAR AIRWAYS AI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016" y="1058941"/>
            <a:ext cx="10168984" cy="5899565"/>
          </a:xfrm>
          <a:prstGeom prst="rect">
            <a:avLst/>
          </a:prstGeom>
          <a:noFill/>
          <a:effectLst>
            <a:softEdge rad="1181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90511" y="646035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A1: Which of the following destinations has been loaded recently? </a:t>
            </a:r>
            <a:endParaRPr lang="en-US" sz="5400" dirty="0">
              <a:solidFill>
                <a:srgbClr val="660033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941489" y="5801752"/>
            <a:ext cx="289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err="1" smtClean="0">
                <a:solidFill>
                  <a:schemeClr val="bg1"/>
                </a:solidFill>
              </a:rPr>
              <a:t>Krabi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23582" y="2768639"/>
            <a:ext cx="5405433" cy="1840993"/>
            <a:chOff x="599425" y="4960296"/>
            <a:chExt cx="5405433" cy="1840993"/>
          </a:xfrm>
        </p:grpSpPr>
        <p:grpSp>
          <p:nvGrpSpPr>
            <p:cNvPr id="62" name="Group 61"/>
            <p:cNvGrpSpPr/>
            <p:nvPr/>
          </p:nvGrpSpPr>
          <p:grpSpPr>
            <a:xfrm>
              <a:off x="599425" y="4960296"/>
              <a:ext cx="5405433" cy="903783"/>
              <a:chOff x="290511" y="2870201"/>
              <a:chExt cx="5853112" cy="1444629"/>
            </a:xfrm>
          </p:grpSpPr>
          <p:sp>
            <p:nvSpPr>
              <p:cNvPr id="63" name="Round Same Side Corner Rectangle 62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ound Same Side Corner Rectangle 63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384358" y="2986199"/>
                <a:ext cx="4287249" cy="13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Cardiff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16108" y="2961287"/>
                <a:ext cx="586847" cy="13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 smtClean="0">
                    <a:solidFill>
                      <a:schemeClr val="bg1"/>
                    </a:solidFill>
                  </a:rPr>
                  <a:t>C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715415" y="5970292"/>
              <a:ext cx="5419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 smtClean="0">
                  <a:solidFill>
                    <a:schemeClr val="bg1"/>
                  </a:solidFill>
                </a:rPr>
                <a:t>D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96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-509970" y="0"/>
            <a:ext cx="12995773" cy="7135425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3433" y="501581"/>
            <a:ext cx="11799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A2: What is the painting “La </a:t>
            </a:r>
            <a:r>
              <a:rPr lang="en-GB" sz="4800" dirty="0" err="1" smtClean="0">
                <a:solidFill>
                  <a:schemeClr val="bg2">
                    <a:lumMod val="25000"/>
                  </a:schemeClr>
                </a:solidFill>
              </a:rPr>
              <a:t>Gioconda</a:t>
            </a:r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” more 	 usually know as? 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21224" y="4669905"/>
            <a:ext cx="10733383" cy="1193191"/>
            <a:chOff x="576264" y="2870201"/>
            <a:chExt cx="5567360" cy="1940834"/>
          </a:xfrm>
        </p:grpSpPr>
        <p:sp>
          <p:nvSpPr>
            <p:cNvPr id="29" name="Round Same Side Corner Rectangle 28"/>
            <p:cNvSpPr/>
            <p:nvPr/>
          </p:nvSpPr>
          <p:spPr>
            <a:xfrm rot="5400000" flipV="1">
              <a:off x="139700" y="3306765"/>
              <a:ext cx="1444628" cy="571500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 Same Side Corner Rectangle 29"/>
            <p:cNvSpPr/>
            <p:nvPr/>
          </p:nvSpPr>
          <p:spPr>
            <a:xfrm rot="5400000">
              <a:off x="2978148" y="1149355"/>
              <a:ext cx="1444629" cy="4886323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20009" y="2870202"/>
              <a:ext cx="4760908" cy="135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GB" sz="4800" dirty="0" smtClean="0">
                  <a:solidFill>
                    <a:schemeClr val="bg1"/>
                  </a:solidFill>
                </a:rPr>
                <a:t>Mona Lisa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9954" y="2870201"/>
              <a:ext cx="571500" cy="1940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</a:rPr>
                <a:t>A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64" y="2071241"/>
            <a:ext cx="2754849" cy="4102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6317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3199" y="1042262"/>
            <a:ext cx="9493944" cy="4734147"/>
          </a:xfrm>
          <a:prstGeom prst="rect">
            <a:avLst/>
          </a:prstGeom>
          <a:noFill/>
          <a:effectLst>
            <a:softEdge rad="736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ounded Rectangle 84"/>
          <p:cNvSpPr/>
          <p:nvPr/>
        </p:nvSpPr>
        <p:spPr>
          <a:xfrm>
            <a:off x="-725637" y="-269300"/>
            <a:ext cx="13230224" cy="7314710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8200" y="585537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A3: What is the world’s oldest airline? </a:t>
            </a:r>
          </a:p>
          <a:p>
            <a:r>
              <a:rPr lang="en-GB" sz="4800" dirty="0">
                <a:solidFill>
                  <a:schemeClr val="bg2">
                    <a:lumMod val="25000"/>
                  </a:schemeClr>
                </a:solidFill>
              </a:rPr>
              <a:t>	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72457" y="2801255"/>
            <a:ext cx="10421257" cy="3462588"/>
            <a:chOff x="984806" y="2626004"/>
            <a:chExt cx="10718832" cy="3906953"/>
          </a:xfrm>
        </p:grpSpPr>
        <p:grpSp>
          <p:nvGrpSpPr>
            <p:cNvPr id="28" name="Group 27"/>
            <p:cNvGrpSpPr/>
            <p:nvPr/>
          </p:nvGrpSpPr>
          <p:grpSpPr>
            <a:xfrm>
              <a:off x="984811" y="2626004"/>
              <a:ext cx="10718827" cy="1193191"/>
              <a:chOff x="576265" y="2711235"/>
              <a:chExt cx="5567359" cy="1940834"/>
            </a:xfrm>
          </p:grpSpPr>
          <p:sp>
            <p:nvSpPr>
              <p:cNvPr id="29" name="Round Same Side Corner Rectangle 28"/>
              <p:cNvSpPr/>
              <p:nvPr/>
            </p:nvSpPr>
            <p:spPr>
              <a:xfrm rot="5400000" flipV="1">
                <a:off x="139701" y="3306767"/>
                <a:ext cx="1444628" cy="571500"/>
              </a:xfrm>
              <a:prstGeom prst="round2SameRect">
                <a:avLst/>
              </a:prstGeom>
              <a:solidFill>
                <a:srgbClr val="660033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 Same Side Corner Rectangle 29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rgbClr val="660033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20009" y="2870203"/>
                <a:ext cx="4760908" cy="152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KLM(1919)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09061" y="2711235"/>
                <a:ext cx="571500" cy="1940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A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984806" y="3607141"/>
              <a:ext cx="10718831" cy="1018837"/>
              <a:chOff x="576263" y="2738132"/>
              <a:chExt cx="5567361" cy="1657230"/>
            </a:xfrm>
          </p:grpSpPr>
          <p:sp>
            <p:nvSpPr>
              <p:cNvPr id="50" name="Round Same Side Corner Rectangle 49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 Same Side Corner Rectangle 7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320009" y="2870203"/>
                <a:ext cx="4760908" cy="1525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QANTAS(1920)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706522" y="2738132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B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984806" y="4565211"/>
              <a:ext cx="10718829" cy="1002678"/>
              <a:chOff x="576263" y="2742466"/>
              <a:chExt cx="5567360" cy="1630943"/>
            </a:xfrm>
          </p:grpSpPr>
          <p:sp>
            <p:nvSpPr>
              <p:cNvPr id="76" name="Round Same Side Corner Rectangle 75"/>
              <p:cNvSpPr/>
              <p:nvPr/>
            </p:nvSpPr>
            <p:spPr>
              <a:xfrm rot="5400000" flipV="1">
                <a:off x="139699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 Same Side Corner Rectangle 76"/>
              <p:cNvSpPr/>
              <p:nvPr/>
            </p:nvSpPr>
            <p:spPr>
              <a:xfrm rot="5400000">
                <a:off x="2978148" y="1149353"/>
                <a:ext cx="1444628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57300" y="2848253"/>
                <a:ext cx="4760908" cy="1525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AMERICAN AIRLINE(1930)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706522" y="2742466"/>
                <a:ext cx="571500" cy="1501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C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984806" y="5484970"/>
              <a:ext cx="10718831" cy="1047987"/>
              <a:chOff x="576263" y="2690712"/>
              <a:chExt cx="5567361" cy="1704644"/>
            </a:xfrm>
          </p:grpSpPr>
          <p:sp>
            <p:nvSpPr>
              <p:cNvPr id="81" name="Round Same Side Corner Rectangle 80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 Same Side Corner Rectangle 8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320009" y="2870200"/>
                <a:ext cx="4760908" cy="1525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LUFTHANSA(1953)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722952" y="2690712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D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749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96" t="-6265" r="10614" b="6265"/>
          <a:stretch/>
        </p:blipFill>
        <p:spPr>
          <a:xfrm>
            <a:off x="279410" y="1029472"/>
            <a:ext cx="11099790" cy="579185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293053" y="-212111"/>
            <a:ext cx="12995773" cy="7135425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55621" y="520228"/>
            <a:ext cx="11052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GB" sz="4800" dirty="0">
                <a:solidFill>
                  <a:schemeClr val="bg2">
                    <a:lumMod val="25000"/>
                  </a:schemeClr>
                </a:solidFill>
              </a:rPr>
              <a:t>4</a:t>
            </a:r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: Who won the world cup in 1986? 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86818" y="3384437"/>
            <a:ext cx="8669702" cy="1881399"/>
            <a:chOff x="984806" y="3672647"/>
            <a:chExt cx="10718831" cy="1881399"/>
          </a:xfrm>
        </p:grpSpPr>
        <p:grpSp>
          <p:nvGrpSpPr>
            <p:cNvPr id="49" name="Group 48"/>
            <p:cNvGrpSpPr/>
            <p:nvPr/>
          </p:nvGrpSpPr>
          <p:grpSpPr>
            <a:xfrm>
              <a:off x="984806" y="3672647"/>
              <a:ext cx="10718831" cy="923330"/>
              <a:chOff x="576263" y="2844684"/>
              <a:chExt cx="5567361" cy="1501880"/>
            </a:xfrm>
          </p:grpSpPr>
          <p:sp>
            <p:nvSpPr>
              <p:cNvPr id="50" name="Round Same Side Corner Rectangle 49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 Same Side Corner Rectangle 7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259843" y="2963136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Argentina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61657" y="284468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B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1149215" y="4630716"/>
              <a:ext cx="11003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 smtClean="0">
                  <a:solidFill>
                    <a:schemeClr val="bg1"/>
                  </a:solidFill>
                </a:rPr>
                <a:t>C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017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QATAR AIRWAYS AI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2" y="1353623"/>
            <a:ext cx="11653809" cy="5504377"/>
          </a:xfrm>
          <a:prstGeom prst="rect">
            <a:avLst/>
          </a:prstGeom>
          <a:noFill/>
          <a:effectLst>
            <a:softEdge rad="762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-496811" y="-567816"/>
            <a:ext cx="12995773" cy="7135425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75373" y="500350"/>
            <a:ext cx="1105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A5: Who was the first airline to introduce 	 internet and online check-in?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75373" y="3394853"/>
            <a:ext cx="10487713" cy="1193191"/>
            <a:chOff x="576264" y="2817787"/>
            <a:chExt cx="5567360" cy="1940834"/>
          </a:xfrm>
        </p:grpSpPr>
        <p:sp>
          <p:nvSpPr>
            <p:cNvPr id="29" name="Round Same Side Corner Rectangle 28"/>
            <p:cNvSpPr/>
            <p:nvPr/>
          </p:nvSpPr>
          <p:spPr>
            <a:xfrm rot="5400000" flipV="1">
              <a:off x="139700" y="3306765"/>
              <a:ext cx="1444628" cy="571500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 Same Side Corner Rectangle 29"/>
            <p:cNvSpPr/>
            <p:nvPr/>
          </p:nvSpPr>
          <p:spPr>
            <a:xfrm rot="5400000">
              <a:off x="2978148" y="1149355"/>
              <a:ext cx="1444629" cy="4886323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69149" y="3011630"/>
              <a:ext cx="4760908" cy="135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GB" sz="4800" dirty="0" smtClean="0">
                  <a:solidFill>
                    <a:schemeClr val="bg1"/>
                  </a:solidFill>
                </a:rPr>
                <a:t>Alaska Airlines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64200" y="2817787"/>
              <a:ext cx="571500" cy="1940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</a:rPr>
                <a:t>A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003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8438" y="1204686"/>
            <a:ext cx="11337258" cy="5653314"/>
          </a:xfrm>
          <a:prstGeom prst="rect">
            <a:avLst/>
          </a:prstGeom>
          <a:noFill/>
          <a:effectLst>
            <a:softEdge rad="736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ounded Rectangle 84"/>
          <p:cNvSpPr/>
          <p:nvPr/>
        </p:nvSpPr>
        <p:spPr>
          <a:xfrm>
            <a:off x="-378731" y="-248189"/>
            <a:ext cx="13230224" cy="7314710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2243" y="570684"/>
            <a:ext cx="1135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GB" sz="4800" dirty="0">
                <a:solidFill>
                  <a:schemeClr val="bg2">
                    <a:lumMod val="25000"/>
                  </a:schemeClr>
                </a:solidFill>
              </a:rPr>
              <a:t>6</a:t>
            </a:r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: What is calculation for RASK?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177872" y="3409166"/>
            <a:ext cx="7145262" cy="923330"/>
            <a:chOff x="576263" y="2844684"/>
            <a:chExt cx="5567361" cy="1501880"/>
          </a:xfrm>
        </p:grpSpPr>
        <p:sp>
          <p:nvSpPr>
            <p:cNvPr id="50" name="Round Same Side Corner Rectangle 49"/>
            <p:cNvSpPr/>
            <p:nvPr/>
          </p:nvSpPr>
          <p:spPr>
            <a:xfrm rot="5400000" flipV="1">
              <a:off x="139698" y="3306765"/>
              <a:ext cx="1444629" cy="571500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5400000">
              <a:off x="2978148" y="1149355"/>
              <a:ext cx="1444629" cy="4886323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320009" y="2870202"/>
              <a:ext cx="4760908" cy="135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 smtClean="0">
                  <a:solidFill>
                    <a:schemeClr val="bg1"/>
                  </a:solidFill>
                </a:rPr>
                <a:t>REV/ASK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83260" y="2844684"/>
              <a:ext cx="571500" cy="1501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</a:rPr>
                <a:t>B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47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927" b="24853"/>
          <a:stretch/>
        </p:blipFill>
        <p:spPr>
          <a:xfrm>
            <a:off x="-251247" y="1030516"/>
            <a:ext cx="12079045" cy="6415314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74" name="Rectangle 73"/>
          <p:cNvSpPr/>
          <p:nvPr/>
        </p:nvSpPr>
        <p:spPr>
          <a:xfrm>
            <a:off x="-153882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79158" y="508055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660033"/>
                </a:solidFill>
              </a:rPr>
              <a:t>A</a:t>
            </a:r>
            <a:r>
              <a:rPr lang="en-GB" sz="4800" dirty="0" smtClean="0">
                <a:solidFill>
                  <a:srgbClr val="660033"/>
                </a:solidFill>
              </a:rPr>
              <a:t>7: Which airport has the longest runway in 	 the world?</a:t>
            </a:r>
            <a:endParaRPr lang="en-US" sz="5400" dirty="0">
              <a:solidFill>
                <a:srgbClr val="660033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941946" y="3066749"/>
            <a:ext cx="10000343" cy="934072"/>
            <a:chOff x="743064" y="2822708"/>
            <a:chExt cx="5427074" cy="1493044"/>
          </a:xfrm>
        </p:grpSpPr>
        <p:sp>
          <p:nvSpPr>
            <p:cNvPr id="53" name="Round Same Side Corner Rectangle 52"/>
            <p:cNvSpPr/>
            <p:nvPr/>
          </p:nvSpPr>
          <p:spPr>
            <a:xfrm rot="5400000" flipV="1">
              <a:off x="236356" y="3329416"/>
              <a:ext cx="1444628" cy="431212"/>
            </a:xfrm>
            <a:prstGeom prst="round2SameRect">
              <a:avLst/>
            </a:prstGeom>
            <a:solidFill>
              <a:srgbClr val="660033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 Same Side Corner Rectangle 53"/>
            <p:cNvSpPr/>
            <p:nvPr/>
          </p:nvSpPr>
          <p:spPr>
            <a:xfrm rot="5400000">
              <a:off x="3004663" y="1150276"/>
              <a:ext cx="1444628" cy="4886323"/>
            </a:xfrm>
            <a:prstGeom prst="round2SameRect">
              <a:avLst/>
            </a:prstGeom>
            <a:solidFill>
              <a:srgbClr val="660033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84358" y="2986200"/>
              <a:ext cx="4287249" cy="1328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 err="1" smtClean="0">
                  <a:solidFill>
                    <a:schemeClr val="bg1"/>
                  </a:solidFill>
                </a:rPr>
                <a:t>Qamdo</a:t>
              </a:r>
              <a:r>
                <a:rPr lang="en-GB" sz="4800" dirty="0" smtClean="0">
                  <a:solidFill>
                    <a:schemeClr val="bg1"/>
                  </a:solidFill>
                </a:rPr>
                <a:t> </a:t>
              </a:r>
              <a:r>
                <a:rPr lang="en-GB" sz="4800" dirty="0" err="1" smtClean="0">
                  <a:solidFill>
                    <a:schemeClr val="bg1"/>
                  </a:solidFill>
                </a:rPr>
                <a:t>Bamda</a:t>
              </a:r>
              <a:r>
                <a:rPr lang="en-GB" sz="4800" dirty="0" smtClean="0">
                  <a:solidFill>
                    <a:schemeClr val="bg1"/>
                  </a:solidFill>
                </a:rPr>
                <a:t> Airport, China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0179" y="2986200"/>
              <a:ext cx="586847" cy="1328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 smtClean="0">
                  <a:solidFill>
                    <a:schemeClr val="bg1"/>
                  </a:solidFill>
                </a:rPr>
                <a:t>A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27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QATAR AIRWAYS AI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807" y="1467114"/>
            <a:ext cx="10073340" cy="5664316"/>
          </a:xfrm>
          <a:prstGeom prst="rect">
            <a:avLst/>
          </a:prstGeom>
          <a:noFill/>
          <a:effectLst>
            <a:softEdge rad="1041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-394808" y="-233040"/>
            <a:ext cx="12995773" cy="7135425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682284"/>
            <a:ext cx="11799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   A8: Which region has the highest RASK 	  	    (YTD)?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74739" y="2471452"/>
            <a:ext cx="6002261" cy="1193191"/>
            <a:chOff x="576264" y="2817787"/>
            <a:chExt cx="5567360" cy="1940834"/>
          </a:xfrm>
        </p:grpSpPr>
        <p:sp>
          <p:nvSpPr>
            <p:cNvPr id="29" name="Round Same Side Corner Rectangle 28"/>
            <p:cNvSpPr/>
            <p:nvPr/>
          </p:nvSpPr>
          <p:spPr>
            <a:xfrm rot="5400000" flipV="1">
              <a:off x="139700" y="3306765"/>
              <a:ext cx="1444628" cy="571500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 Same Side Corner Rectangle 29"/>
            <p:cNvSpPr/>
            <p:nvPr/>
          </p:nvSpPr>
          <p:spPr>
            <a:xfrm rot="5400000">
              <a:off x="2978148" y="1149355"/>
              <a:ext cx="1444629" cy="4886323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20009" y="2870202"/>
              <a:ext cx="4760908" cy="135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GB" sz="4800" dirty="0" smtClean="0">
                  <a:solidFill>
                    <a:schemeClr val="bg1"/>
                  </a:solidFill>
                </a:rPr>
                <a:t>GCCLI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8487" y="2817787"/>
              <a:ext cx="571500" cy="1940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</a:rPr>
                <a:t>A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32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4" descr="Image result for MA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591" y="1751856"/>
            <a:ext cx="12649791" cy="5355667"/>
          </a:xfrm>
          <a:prstGeom prst="rect">
            <a:avLst/>
          </a:prstGeom>
          <a:noFill/>
          <a:effectLst>
            <a:softEdge rad="939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-381000" y="-332493"/>
            <a:ext cx="12738100" cy="7440016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3700" y="586271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A9: </a:t>
            </a:r>
            <a:r>
              <a:rPr lang="en-US" sz="4800" dirty="0" smtClean="0">
                <a:solidFill>
                  <a:srgbClr val="660033"/>
                </a:solidFill>
              </a:rPr>
              <a:t>Holding all else constant, an increase in 	  average stage (sector) length is likely to:</a:t>
            </a:r>
            <a:r>
              <a:rPr lang="en-GB" sz="4800" dirty="0" smtClean="0">
                <a:solidFill>
                  <a:srgbClr val="660033"/>
                </a:solidFill>
              </a:rPr>
              <a:t> </a:t>
            </a:r>
            <a:endParaRPr lang="en-US" sz="5400" dirty="0">
              <a:solidFill>
                <a:srgbClr val="660033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359443" y="3891258"/>
            <a:ext cx="9422310" cy="742262"/>
            <a:chOff x="317025" y="2814250"/>
            <a:chExt cx="5853112" cy="1674969"/>
          </a:xfrm>
        </p:grpSpPr>
        <p:sp>
          <p:nvSpPr>
            <p:cNvPr id="53" name="Round Same Side Corner Rectangle 52"/>
            <p:cNvSpPr/>
            <p:nvPr/>
          </p:nvSpPr>
          <p:spPr>
            <a:xfrm rot="5400000" flipV="1">
              <a:off x="23337" y="3185510"/>
              <a:ext cx="1444628" cy="857252"/>
            </a:xfrm>
            <a:prstGeom prst="round2SameRect">
              <a:avLst/>
            </a:prstGeom>
            <a:solidFill>
              <a:srgbClr val="660033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4" name="Round Same Side Corner Rectangle 53"/>
            <p:cNvSpPr/>
            <p:nvPr/>
          </p:nvSpPr>
          <p:spPr>
            <a:xfrm rot="5400000">
              <a:off x="3004662" y="1170975"/>
              <a:ext cx="1444628" cy="4886323"/>
            </a:xfrm>
            <a:prstGeom prst="round2SameRect">
              <a:avLst/>
            </a:prstGeom>
            <a:solidFill>
              <a:srgbClr val="660033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84358" y="2814250"/>
              <a:ext cx="4287249" cy="1458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</a:rPr>
                <a:t>Decrease </a:t>
              </a:r>
              <a:r>
                <a:rPr lang="en-US" sz="3600" dirty="0">
                  <a:solidFill>
                    <a:schemeClr val="bg1"/>
                  </a:solidFill>
                </a:rPr>
                <a:t>RASK and decrease CASK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96736" y="2891822"/>
              <a:ext cx="586847" cy="159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solidFill>
                    <a:schemeClr val="bg1"/>
                  </a:solidFill>
                </a:rPr>
                <a:t>D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01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332018" y="737094"/>
            <a:ext cx="5359400" cy="5308600"/>
          </a:xfrm>
          <a:prstGeom prst="ellipse">
            <a:avLst/>
          </a:prstGeom>
          <a:solidFill>
            <a:srgbClr val="00B0F0"/>
          </a:solidFill>
          <a:effectLst>
            <a:glow rad="152400">
              <a:schemeClr val="accent1">
                <a:satMod val="175000"/>
                <a:alpha val="75000"/>
              </a:scheme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91718" y="871394"/>
            <a:ext cx="5040000" cy="504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02225" y="1995487"/>
            <a:ext cx="109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3</a:t>
            </a:r>
            <a:endParaRPr lang="en-US" sz="20000" dirty="0">
              <a:solidFill>
                <a:schemeClr val="accent5">
                  <a:lumMod val="20000"/>
                  <a:lumOff val="8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3818" y="1967447"/>
            <a:ext cx="109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2</a:t>
            </a:r>
            <a:endParaRPr lang="en-US" sz="20000" dirty="0">
              <a:solidFill>
                <a:schemeClr val="accent5">
                  <a:lumMod val="20000"/>
                  <a:lumOff val="8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46557" y="1996476"/>
            <a:ext cx="109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1</a:t>
            </a:r>
            <a:endParaRPr lang="en-US" sz="20000" dirty="0">
              <a:solidFill>
                <a:schemeClr val="accent5">
                  <a:lumMod val="20000"/>
                  <a:lumOff val="8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65984" y="1966458"/>
            <a:ext cx="109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0</a:t>
            </a:r>
            <a:endParaRPr lang="en-US" sz="20000" dirty="0">
              <a:solidFill>
                <a:schemeClr val="accent5">
                  <a:lumMod val="20000"/>
                  <a:lumOff val="8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1848" y="1995487"/>
            <a:ext cx="109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4</a:t>
            </a:r>
            <a:endParaRPr lang="en-US" sz="20000" dirty="0">
              <a:solidFill>
                <a:schemeClr val="accent5">
                  <a:lumMod val="20000"/>
                  <a:lumOff val="8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71848" y="1939408"/>
            <a:ext cx="17367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5</a:t>
            </a:r>
            <a:endParaRPr lang="en-US" sz="20000" dirty="0">
              <a:solidFill>
                <a:schemeClr val="accent5">
                  <a:lumMod val="20000"/>
                  <a:lumOff val="80000"/>
                </a:schemeClr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71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repeatCount="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repeatCount="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2" grpId="0"/>
      <p:bldP spid="12" grpId="1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-795140" y="-222526"/>
            <a:ext cx="13572570" cy="7505700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95272" y="639005"/>
            <a:ext cx="11391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A10: How many Italians working in RM? </a:t>
            </a:r>
            <a:endParaRPr lang="en-US" sz="5400" dirty="0">
              <a:solidFill>
                <a:srgbClr val="660033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6690872" y="3803907"/>
            <a:ext cx="2171052" cy="2249281"/>
            <a:chOff x="3378651" y="4530461"/>
            <a:chExt cx="2598914" cy="1964289"/>
          </a:xfrm>
        </p:grpSpPr>
        <p:sp>
          <p:nvSpPr>
            <p:cNvPr id="49" name="Round Same Side Corner Rectangle 48"/>
            <p:cNvSpPr/>
            <p:nvPr/>
          </p:nvSpPr>
          <p:spPr>
            <a:xfrm rot="10800000" flipV="1">
              <a:off x="3378651" y="4597008"/>
              <a:ext cx="2598914" cy="660220"/>
            </a:xfrm>
            <a:prstGeom prst="round2SameRect">
              <a:avLst/>
            </a:prstGeom>
            <a:solidFill>
              <a:srgbClr val="660033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Round Same Side Corner Rectangle 36"/>
            <p:cNvSpPr/>
            <p:nvPr/>
          </p:nvSpPr>
          <p:spPr>
            <a:xfrm rot="10800000">
              <a:off x="3378652" y="5383771"/>
              <a:ext cx="2598905" cy="1110979"/>
            </a:xfrm>
            <a:prstGeom prst="round2SameRect">
              <a:avLst/>
            </a:prstGeom>
            <a:solidFill>
              <a:srgbClr val="660033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253705" y="4530461"/>
              <a:ext cx="1069761" cy="92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</a:rPr>
                <a:t>B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53705" y="5477594"/>
              <a:ext cx="1069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 smtClean="0">
                  <a:solidFill>
                    <a:schemeClr val="bg1"/>
                  </a:solidFill>
                </a:rPr>
                <a:t>2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079" y="1962350"/>
            <a:ext cx="4319064" cy="4319064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307205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Image result for long hair men 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0807"/>
            <a:ext cx="5114925" cy="5114925"/>
          </a:xfrm>
          <a:prstGeom prst="rect">
            <a:avLst/>
          </a:pr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-190404" y="-169641"/>
            <a:ext cx="12287058" cy="7345618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8200" y="579810"/>
            <a:ext cx="1135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A11: What is Garth’s last name? </a:t>
            </a:r>
            <a:endParaRPr lang="en-US" sz="5400" dirty="0">
              <a:solidFill>
                <a:srgbClr val="660033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5624517" y="3430598"/>
            <a:ext cx="5405433" cy="903783"/>
            <a:chOff x="290511" y="2870201"/>
            <a:chExt cx="5853112" cy="1444629"/>
          </a:xfrm>
        </p:grpSpPr>
        <p:sp>
          <p:nvSpPr>
            <p:cNvPr id="58" name="Round Same Side Corner Rectangle 57"/>
            <p:cNvSpPr/>
            <p:nvPr/>
          </p:nvSpPr>
          <p:spPr>
            <a:xfrm rot="5400000" flipV="1">
              <a:off x="-3177" y="3163889"/>
              <a:ext cx="1444628" cy="857252"/>
            </a:xfrm>
            <a:prstGeom prst="round2SameRect">
              <a:avLst/>
            </a:prstGeom>
            <a:solidFill>
              <a:srgbClr val="660033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 Same Side Corner Rectangle 58"/>
            <p:cNvSpPr/>
            <p:nvPr/>
          </p:nvSpPr>
          <p:spPr>
            <a:xfrm rot="5400000">
              <a:off x="2978148" y="1149354"/>
              <a:ext cx="1444628" cy="4886323"/>
            </a:xfrm>
            <a:prstGeom prst="round2SameRect">
              <a:avLst/>
            </a:prstGeom>
            <a:solidFill>
              <a:srgbClr val="660033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384358" y="2986199"/>
              <a:ext cx="4287249" cy="1328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 smtClean="0">
                  <a:solidFill>
                    <a:schemeClr val="bg1"/>
                  </a:solidFill>
                </a:rPr>
                <a:t>Jones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16108" y="2961287"/>
              <a:ext cx="586847" cy="1328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 smtClean="0">
                  <a:solidFill>
                    <a:schemeClr val="bg1"/>
                  </a:solidFill>
                </a:rPr>
                <a:t>B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29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8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259" y="2680081"/>
            <a:ext cx="9837945" cy="4037053"/>
          </a:xfrm>
          <a:prstGeom prst="rect">
            <a:avLst/>
          </a:prstGeom>
          <a:noFill/>
          <a:effectLst>
            <a:softEdge rad="495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-707540" y="-212752"/>
            <a:ext cx="13725794" cy="7525655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60375" y="278566"/>
            <a:ext cx="121821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660033"/>
                </a:solidFill>
              </a:rPr>
              <a:t>A12:</a:t>
            </a:r>
          </a:p>
          <a:p>
            <a:r>
              <a:rPr lang="en-GB" sz="3600" dirty="0" err="1" smtClean="0">
                <a:solidFill>
                  <a:srgbClr val="660033"/>
                </a:solidFill>
              </a:rPr>
              <a:t>QAir</a:t>
            </a:r>
            <a:r>
              <a:rPr lang="en-GB" sz="3600" dirty="0" smtClean="0">
                <a:solidFill>
                  <a:srgbClr val="660033"/>
                </a:solidFill>
              </a:rPr>
              <a:t> operates a network with 1 hub &amp; 5spokes (= 15 possible ODs). How many possible ODs (total) when </a:t>
            </a:r>
            <a:r>
              <a:rPr lang="en-GB" sz="3600" dirty="0" err="1" smtClean="0">
                <a:solidFill>
                  <a:srgbClr val="660033"/>
                </a:solidFill>
              </a:rPr>
              <a:t>QAir</a:t>
            </a:r>
            <a:r>
              <a:rPr lang="en-GB" sz="3600" dirty="0" smtClean="0">
                <a:solidFill>
                  <a:srgbClr val="660033"/>
                </a:solidFill>
              </a:rPr>
              <a:t> launches 2 more spokes?  </a:t>
            </a:r>
            <a:endParaRPr lang="en-US" sz="3600" dirty="0">
              <a:solidFill>
                <a:srgbClr val="660033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8500" y="3163044"/>
            <a:ext cx="2396167" cy="2003755"/>
            <a:chOff x="3378652" y="4490995"/>
            <a:chExt cx="2598915" cy="2003755"/>
          </a:xfrm>
        </p:grpSpPr>
        <p:sp>
          <p:nvSpPr>
            <p:cNvPr id="76" name="Round Same Side Corner Rectangle 75"/>
            <p:cNvSpPr/>
            <p:nvPr/>
          </p:nvSpPr>
          <p:spPr>
            <a:xfrm rot="10800000" flipV="1">
              <a:off x="3378653" y="4597008"/>
              <a:ext cx="2598914" cy="660220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ound Same Side Corner Rectangle 33"/>
            <p:cNvSpPr/>
            <p:nvPr/>
          </p:nvSpPr>
          <p:spPr>
            <a:xfrm rot="10800000">
              <a:off x="3378652" y="5383771"/>
              <a:ext cx="2598905" cy="1110979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440219" y="4490995"/>
              <a:ext cx="1069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</a:rPr>
                <a:t>B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45333" y="5477595"/>
              <a:ext cx="1069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 smtClean="0">
                  <a:solidFill>
                    <a:schemeClr val="bg1"/>
                  </a:solidFill>
                </a:rPr>
                <a:t>28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Round Same Side Corner Rectangle 23"/>
          <p:cNvSpPr/>
          <p:nvPr/>
        </p:nvSpPr>
        <p:spPr>
          <a:xfrm rot="10800000">
            <a:off x="3251247" y="3201531"/>
            <a:ext cx="8620585" cy="3272762"/>
          </a:xfrm>
          <a:prstGeom prst="round2Same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/>
          <p:cNvSpPr txBox="1"/>
          <p:nvPr/>
        </p:nvSpPr>
        <p:spPr>
          <a:xfrm>
            <a:off x="3361699" y="3550416"/>
            <a:ext cx="886858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1 hub &amp; 7 Spokes</a:t>
            </a:r>
          </a:p>
          <a:p>
            <a:r>
              <a:rPr lang="en-GB" sz="3600" dirty="0" smtClean="0">
                <a:solidFill>
                  <a:schemeClr val="bg1"/>
                </a:solidFill>
              </a:rPr>
              <a:t> = 8!/(8-2)!= 8 x 7 = 56 Permutation</a:t>
            </a:r>
          </a:p>
          <a:p>
            <a:r>
              <a:rPr lang="en-GB" sz="3600" dirty="0" smtClean="0">
                <a:solidFill>
                  <a:schemeClr val="bg1"/>
                </a:solidFill>
              </a:rPr>
              <a:t> = 56 Directional ODs</a:t>
            </a:r>
          </a:p>
          <a:p>
            <a:r>
              <a:rPr lang="en-GB" sz="3600" dirty="0" smtClean="0">
                <a:solidFill>
                  <a:schemeClr val="bg1"/>
                </a:solidFill>
              </a:rPr>
              <a:t> = 56/2 = 28 Non-directional ODS </a:t>
            </a:r>
          </a:p>
          <a:p>
            <a:r>
              <a:rPr lang="en-GB" sz="1600" dirty="0" smtClean="0">
                <a:solidFill>
                  <a:schemeClr val="bg1"/>
                </a:solidFill>
              </a:rPr>
              <a:t>		</a:t>
            </a:r>
            <a:r>
              <a:rPr lang="en-GB" sz="3600" dirty="0" smtClean="0">
                <a:solidFill>
                  <a:schemeClr val="bg1"/>
                </a:solidFill>
              </a:rPr>
              <a:t> 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AutoShape 2" descr="{\displaystyle P_{k}^{n}={\frac {n!}{(n-k)!}}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8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Image result for southern hemispher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5195" y="1902443"/>
            <a:ext cx="12440834" cy="5769276"/>
          </a:xfrm>
          <a:prstGeom prst="rect">
            <a:avLst/>
          </a:prstGeom>
          <a:noFill/>
          <a:effectLst>
            <a:softEdge rad="1155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ounded Rectangle 84"/>
          <p:cNvSpPr/>
          <p:nvPr/>
        </p:nvSpPr>
        <p:spPr>
          <a:xfrm>
            <a:off x="-1026844" y="-446644"/>
            <a:ext cx="13725794" cy="7525655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2243" y="570684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13: Which of the following cities is located 	    in the Southern Hemisphere?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516576" y="4787081"/>
            <a:ext cx="7178384" cy="1145969"/>
            <a:chOff x="576264" y="2817787"/>
            <a:chExt cx="5567360" cy="1940834"/>
          </a:xfrm>
        </p:grpSpPr>
        <p:sp>
          <p:nvSpPr>
            <p:cNvPr id="29" name="Round Same Side Corner Rectangle 28"/>
            <p:cNvSpPr/>
            <p:nvPr/>
          </p:nvSpPr>
          <p:spPr>
            <a:xfrm rot="5400000" flipV="1">
              <a:off x="139700" y="3306765"/>
              <a:ext cx="1444628" cy="571500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 Same Side Corner Rectangle 29"/>
            <p:cNvSpPr/>
            <p:nvPr/>
          </p:nvSpPr>
          <p:spPr>
            <a:xfrm rot="5400000">
              <a:off x="2978148" y="1149355"/>
              <a:ext cx="1444629" cy="4886323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20009" y="2870202"/>
              <a:ext cx="4760908" cy="135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 smtClean="0">
                  <a:solidFill>
                    <a:schemeClr val="bg1"/>
                  </a:solidFill>
                </a:rPr>
                <a:t>Quito, Ecuador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5799" y="2817787"/>
              <a:ext cx="571500" cy="1940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</a:rPr>
                <a:t>A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44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Image result for QATAR AIRWAYS AI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82" y="624115"/>
            <a:ext cx="11318212" cy="6566292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03425" y="500831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A14: Which POS Region had the highest 	 		 revenue (YTD)? </a:t>
            </a:r>
            <a:endParaRPr lang="en-US" sz="5400" dirty="0">
              <a:solidFill>
                <a:srgbClr val="660033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7660" y="2667808"/>
            <a:ext cx="5405433" cy="2833203"/>
            <a:chOff x="574938" y="2986047"/>
            <a:chExt cx="5405433" cy="2833203"/>
          </a:xfrm>
        </p:grpSpPr>
        <p:grpSp>
          <p:nvGrpSpPr>
            <p:cNvPr id="51" name="Group 50"/>
            <p:cNvGrpSpPr/>
            <p:nvPr/>
          </p:nvGrpSpPr>
          <p:grpSpPr>
            <a:xfrm>
              <a:off x="574938" y="2986047"/>
              <a:ext cx="5405433" cy="903783"/>
              <a:chOff x="290511" y="2870201"/>
              <a:chExt cx="5853112" cy="1444629"/>
            </a:xfrm>
          </p:grpSpPr>
          <p:sp>
            <p:nvSpPr>
              <p:cNvPr id="53" name="Round Same Side Corner Rectangle 52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ound Same Side Corner Rectangle 53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384358" y="2986199"/>
                <a:ext cx="4287249" cy="13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NSWEUR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16108" y="2961287"/>
                <a:ext cx="586847" cy="13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 smtClean="0">
                    <a:solidFill>
                      <a:schemeClr val="bg1"/>
                    </a:solidFill>
                  </a:rPr>
                  <a:t>A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715416" y="4988253"/>
              <a:ext cx="5419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 smtClean="0">
                  <a:solidFill>
                    <a:schemeClr val="bg1"/>
                  </a:solidFill>
                </a:rPr>
                <a:t>C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65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-309" b="9630"/>
          <a:stretch/>
        </p:blipFill>
        <p:spPr>
          <a:xfrm>
            <a:off x="1246072" y="1288417"/>
            <a:ext cx="9284476" cy="5569583"/>
          </a:xfrm>
          <a:prstGeom prst="rect">
            <a:avLst/>
          </a:prstGeom>
          <a:effectLst>
            <a:softEdge rad="393700"/>
          </a:effectLst>
        </p:spPr>
      </p:pic>
      <p:sp>
        <p:nvSpPr>
          <p:cNvPr id="29" name="Rectangle 28"/>
          <p:cNvSpPr/>
          <p:nvPr/>
        </p:nvSpPr>
        <p:spPr>
          <a:xfrm>
            <a:off x="-95058" y="-182818"/>
            <a:ext cx="12287058" cy="7345618"/>
          </a:xfrm>
          <a:prstGeom prst="rect">
            <a:avLst/>
          </a:prstGeom>
          <a:solidFill>
            <a:schemeClr val="bg2">
              <a:lumMod val="90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1246072" y="7673519"/>
            <a:ext cx="7802678" cy="3495798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52175" y="531996"/>
            <a:ext cx="1177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660033"/>
                </a:solidFill>
              </a:rPr>
              <a:t>A</a:t>
            </a:r>
            <a:r>
              <a:rPr lang="en-GB" sz="4800" dirty="0" smtClean="0">
                <a:solidFill>
                  <a:srgbClr val="660033"/>
                </a:solidFill>
              </a:rPr>
              <a:t>15: Where is Apple Lee from? </a:t>
            </a:r>
            <a:endParaRPr lang="en-US" sz="4800" dirty="0">
              <a:solidFill>
                <a:srgbClr val="66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02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92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5235" y="-789895"/>
            <a:ext cx="14496001" cy="8409895"/>
          </a:xfrm>
          <a:prstGeom prst="rect">
            <a:avLst/>
          </a:prstGeom>
          <a:noFill/>
          <a:effectLst>
            <a:softEdge rad="1219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-1260930" y="-242303"/>
            <a:ext cx="13230224" cy="7314710"/>
          </a:xfrm>
          <a:prstGeom prst="roundRect">
            <a:avLst/>
          </a:prstGeom>
          <a:solidFill>
            <a:schemeClr val="bg2">
              <a:lumMod val="9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3082" y="521421"/>
            <a:ext cx="1135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1"/>
                </a:solidFill>
              </a:rPr>
              <a:t>THE WINNER IS ……..</a:t>
            </a:r>
          </a:p>
        </p:txBody>
      </p:sp>
    </p:spTree>
    <p:extLst>
      <p:ext uri="{BB962C8B-B14F-4D97-AF65-F5344CB8AC3E}">
        <p14:creationId xmlns:p14="http://schemas.microsoft.com/office/powerpoint/2010/main" val="146817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332018" y="737094"/>
            <a:ext cx="5359400" cy="5308600"/>
          </a:xfrm>
          <a:prstGeom prst="ellipse">
            <a:avLst/>
          </a:prstGeom>
          <a:solidFill>
            <a:srgbClr val="00B0F0"/>
          </a:solidFill>
          <a:effectLst>
            <a:glow rad="152400">
              <a:schemeClr val="accent1">
                <a:satMod val="175000"/>
                <a:alpha val="75000"/>
              </a:scheme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498850" y="893535"/>
            <a:ext cx="5040000" cy="504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74900" y="1863717"/>
            <a:ext cx="109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3</a:t>
            </a:r>
            <a:endParaRPr lang="en-US" sz="20000" dirty="0">
              <a:solidFill>
                <a:schemeClr val="accent5">
                  <a:lumMod val="20000"/>
                  <a:lumOff val="8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24321" y="1881333"/>
            <a:ext cx="109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2</a:t>
            </a:r>
            <a:endParaRPr lang="en-US" sz="20000" dirty="0">
              <a:solidFill>
                <a:schemeClr val="accent5">
                  <a:lumMod val="20000"/>
                  <a:lumOff val="8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1153" y="1733695"/>
            <a:ext cx="109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1</a:t>
            </a:r>
            <a:endParaRPr lang="en-US" sz="20000" dirty="0">
              <a:solidFill>
                <a:schemeClr val="accent5">
                  <a:lumMod val="20000"/>
                  <a:lumOff val="8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20441" y="1810868"/>
            <a:ext cx="109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0</a:t>
            </a:r>
            <a:endParaRPr lang="en-US" sz="20000" dirty="0">
              <a:solidFill>
                <a:schemeClr val="accent5">
                  <a:lumMod val="20000"/>
                  <a:lumOff val="8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8809" y="1898949"/>
            <a:ext cx="109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4</a:t>
            </a:r>
            <a:endParaRPr lang="en-US" sz="20000" dirty="0">
              <a:solidFill>
                <a:schemeClr val="accent5">
                  <a:lumMod val="20000"/>
                  <a:lumOff val="8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2207" y="1733696"/>
            <a:ext cx="17367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5</a:t>
            </a:r>
            <a:endParaRPr lang="en-US" sz="20000" dirty="0">
              <a:solidFill>
                <a:schemeClr val="accent5">
                  <a:lumMod val="20000"/>
                  <a:lumOff val="8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2130" y="1828485"/>
            <a:ext cx="33883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30</a:t>
            </a:r>
            <a:endParaRPr lang="en-US" sz="20000" dirty="0">
              <a:solidFill>
                <a:schemeClr val="accent5">
                  <a:lumMod val="20000"/>
                  <a:lumOff val="8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98414" y="1758021"/>
            <a:ext cx="33883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2</a:t>
            </a:r>
            <a:r>
              <a:rPr lang="en-GB" sz="20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0</a:t>
            </a:r>
            <a:endParaRPr lang="en-US" sz="20000" dirty="0">
              <a:solidFill>
                <a:schemeClr val="accent5">
                  <a:lumMod val="20000"/>
                  <a:lumOff val="8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09437" y="1758020"/>
            <a:ext cx="33883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ernard MT Condensed" panose="02050806060905020404" pitchFamily="18" charset="0"/>
              </a:rPr>
              <a:t>10</a:t>
            </a:r>
            <a:endParaRPr lang="en-US" sz="20000" dirty="0">
              <a:solidFill>
                <a:schemeClr val="accent5">
                  <a:lumMod val="20000"/>
                  <a:lumOff val="80000"/>
                </a:schemeClr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95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3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2" grpId="0"/>
      <p:bldP spid="12" grpId="1"/>
      <p:bldP spid="13" grpId="0"/>
      <p:bldP spid="13" grpId="1"/>
      <p:bldP spid="14" grpId="0"/>
      <p:bldP spid="15" grpId="0"/>
      <p:bldP spid="15" grpId="1"/>
      <p:bldP spid="16" grpId="0"/>
      <p:bldP spid="1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Image result for QATAR AIRWAYS AI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87" y="812564"/>
            <a:ext cx="10264937" cy="5955232"/>
          </a:xfrm>
          <a:prstGeom prst="rect">
            <a:avLst/>
          </a:prstGeom>
          <a:noFill/>
          <a:effectLst>
            <a:softEdge rad="95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-725638" y="-441794"/>
            <a:ext cx="13514537" cy="7459173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03425" y="2254671"/>
            <a:ext cx="5429921" cy="3831043"/>
            <a:chOff x="574938" y="2986047"/>
            <a:chExt cx="5429921" cy="3831043"/>
          </a:xfrm>
        </p:grpSpPr>
        <p:grpSp>
          <p:nvGrpSpPr>
            <p:cNvPr id="51" name="Group 50"/>
            <p:cNvGrpSpPr/>
            <p:nvPr/>
          </p:nvGrpSpPr>
          <p:grpSpPr>
            <a:xfrm>
              <a:off x="574938" y="2986047"/>
              <a:ext cx="5405433" cy="903783"/>
              <a:chOff x="290511" y="2870201"/>
              <a:chExt cx="5853112" cy="1444629"/>
            </a:xfrm>
          </p:grpSpPr>
          <p:sp>
            <p:nvSpPr>
              <p:cNvPr id="53" name="Round Same Side Corner Rectangle 52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ound Same Side Corner Rectangle 53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384358" y="2986199"/>
                <a:ext cx="4287249" cy="1229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 smtClean="0">
                    <a:solidFill>
                      <a:schemeClr val="bg1"/>
                    </a:solidFill>
                  </a:rPr>
                  <a:t>Deli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16108" y="2961287"/>
                <a:ext cx="586847" cy="1229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 smtClean="0">
                    <a:solidFill>
                      <a:schemeClr val="bg1"/>
                    </a:solidFill>
                  </a:rPr>
                  <a:t>A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99426" y="3962184"/>
              <a:ext cx="5405433" cy="903783"/>
              <a:chOff x="290511" y="2870201"/>
              <a:chExt cx="5853112" cy="1444629"/>
            </a:xfrm>
          </p:grpSpPr>
          <p:sp>
            <p:nvSpPr>
              <p:cNvPr id="58" name="Round Same Side Corner Rectangle 57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9" name="Round Same Side Corner Rectangle 58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384358" y="2986199"/>
                <a:ext cx="4287249" cy="1229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 smtClean="0">
                    <a:solidFill>
                      <a:schemeClr val="bg1"/>
                    </a:solidFill>
                  </a:rPr>
                  <a:t>Sydney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416108" y="2961287"/>
                <a:ext cx="586847" cy="1229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 smtClean="0">
                    <a:solidFill>
                      <a:schemeClr val="bg1"/>
                    </a:solidFill>
                  </a:rPr>
                  <a:t>B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99425" y="4931269"/>
              <a:ext cx="5405434" cy="903782"/>
              <a:chOff x="290511" y="2823804"/>
              <a:chExt cx="5853113" cy="1444628"/>
            </a:xfrm>
          </p:grpSpPr>
          <p:sp>
            <p:nvSpPr>
              <p:cNvPr id="63" name="Round Same Side Corner Rectangle 62"/>
              <p:cNvSpPr/>
              <p:nvPr/>
            </p:nvSpPr>
            <p:spPr>
              <a:xfrm rot="5400000" flipV="1">
                <a:off x="-3177" y="3117492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4" name="Round Same Side Corner Rectangle 63"/>
              <p:cNvSpPr/>
              <p:nvPr/>
            </p:nvSpPr>
            <p:spPr>
              <a:xfrm rot="5400000">
                <a:off x="2978150" y="1102957"/>
                <a:ext cx="1444626" cy="4886322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384358" y="2939800"/>
                <a:ext cx="4287249" cy="1229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 smtClean="0">
                    <a:solidFill>
                      <a:schemeClr val="bg1"/>
                    </a:solidFill>
                  </a:rPr>
                  <a:t>Cardiff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16108" y="2914889"/>
                <a:ext cx="586847" cy="1229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 smtClean="0">
                    <a:solidFill>
                      <a:schemeClr val="bg1"/>
                    </a:solidFill>
                  </a:rPr>
                  <a:t>C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599424" y="5913307"/>
              <a:ext cx="5405433" cy="903783"/>
              <a:chOff x="290511" y="2870201"/>
              <a:chExt cx="5853112" cy="1444629"/>
            </a:xfrm>
          </p:grpSpPr>
          <p:sp>
            <p:nvSpPr>
              <p:cNvPr id="68" name="Round Same Side Corner Rectangle 67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9" name="Round Same Side Corner Rectangle 68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384358" y="2986199"/>
                <a:ext cx="4287249" cy="1229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 err="1" smtClean="0">
                    <a:solidFill>
                      <a:schemeClr val="bg1"/>
                    </a:solidFill>
                  </a:rPr>
                  <a:t>Krabi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16108" y="2961287"/>
                <a:ext cx="586847" cy="1229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 smtClean="0">
                    <a:solidFill>
                      <a:schemeClr val="bg1"/>
                    </a:solidFill>
                  </a:rPr>
                  <a:t>D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" name="AutoShape 2" descr="Image result for qatar airways aircraft png fi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qatar airways aircraft png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qatar airways aircraft png file"/>
          <p:cNvSpPr>
            <a:spLocks noChangeAspect="1" noChangeArrowheads="1"/>
          </p:cNvSpPr>
          <p:nvPr/>
        </p:nvSpPr>
        <p:spPr bwMode="auto">
          <a:xfrm>
            <a:off x="1135588" y="12652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4" descr="Image result for qatar airways aircraft png fil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6" descr="Image result for qatar airways aircraft png fil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8" descr="Image result for aircraft png carto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0" descr="Image result for aircraft png cartoon"/>
          <p:cNvSpPr>
            <a:spLocks noChangeAspect="1" noChangeArrowheads="1"/>
          </p:cNvSpPr>
          <p:nvPr/>
        </p:nvSpPr>
        <p:spPr bwMode="auto">
          <a:xfrm>
            <a:off x="1641474" y="-154009"/>
            <a:ext cx="822325" cy="82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03425" y="500831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Q1:	 Which of the following destinations was the last to be loaded? </a:t>
            </a:r>
            <a:endParaRPr lang="en-US" sz="5400" dirty="0">
              <a:solidFill>
                <a:srgbClr val="660033"/>
              </a:solidFill>
            </a:endParaRPr>
          </a:p>
        </p:txBody>
      </p:sp>
      <p:pic>
        <p:nvPicPr>
          <p:cNvPr id="1046" name="Picture 2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367" y="6166869"/>
            <a:ext cx="680056" cy="6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Cloud 74"/>
          <p:cNvSpPr/>
          <p:nvPr/>
        </p:nvSpPr>
        <p:spPr>
          <a:xfrm>
            <a:off x="19252" y="6438663"/>
            <a:ext cx="11341848" cy="128584"/>
          </a:xfrm>
          <a:prstGeom prst="cloud">
            <a:avLst/>
          </a:prstGeom>
          <a:solidFill>
            <a:srgbClr val="66003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0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9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9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078402" y="-157146"/>
            <a:ext cx="13804899" cy="7383462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3433" y="501581"/>
            <a:ext cx="11799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Q2: What is the painting “La </a:t>
            </a:r>
            <a:r>
              <a:rPr lang="en-GB" sz="4800" dirty="0" err="1" smtClean="0">
                <a:solidFill>
                  <a:schemeClr val="bg2">
                    <a:lumMod val="25000"/>
                  </a:schemeClr>
                </a:solidFill>
              </a:rPr>
              <a:t>Gioconda</a:t>
            </a:r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” more 	 usually known as? 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544350" y="2301283"/>
            <a:ext cx="6002263" cy="3791937"/>
            <a:chOff x="984806" y="2691512"/>
            <a:chExt cx="10718832" cy="3791937"/>
          </a:xfrm>
        </p:grpSpPr>
        <p:grpSp>
          <p:nvGrpSpPr>
            <p:cNvPr id="28" name="Group 27"/>
            <p:cNvGrpSpPr/>
            <p:nvPr/>
          </p:nvGrpSpPr>
          <p:grpSpPr>
            <a:xfrm>
              <a:off x="984809" y="2691512"/>
              <a:ext cx="10718829" cy="1193191"/>
              <a:chOff x="576264" y="2817787"/>
              <a:chExt cx="5567360" cy="1940834"/>
            </a:xfrm>
          </p:grpSpPr>
          <p:sp>
            <p:nvSpPr>
              <p:cNvPr id="29" name="Round Same Side Corner Rectangle 28"/>
              <p:cNvSpPr/>
              <p:nvPr/>
            </p:nvSpPr>
            <p:spPr>
              <a:xfrm rot="5400000" flipV="1">
                <a:off x="139700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 Same Side Corner Rectangle 29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lang="en-GB" sz="4800" dirty="0" smtClean="0">
                    <a:solidFill>
                      <a:schemeClr val="bg1"/>
                    </a:solidFill>
                  </a:rPr>
                  <a:t>Mona Lisa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18487" y="2817787"/>
                <a:ext cx="571500" cy="1940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A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984806" y="3672647"/>
              <a:ext cx="10718831" cy="923330"/>
              <a:chOff x="576263" y="2844684"/>
              <a:chExt cx="5567361" cy="1501880"/>
            </a:xfrm>
          </p:grpSpPr>
          <p:sp>
            <p:nvSpPr>
              <p:cNvPr id="50" name="Round Same Side Corner Rectangle 49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 Same Side Corner Rectangle 7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Margaret </a:t>
                </a:r>
                <a:r>
                  <a:rPr lang="en-GB" sz="4800" dirty="0" err="1" smtClean="0">
                    <a:solidFill>
                      <a:schemeClr val="bg1"/>
                    </a:solidFill>
                  </a:rPr>
                  <a:t>Tatchert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15948" y="284468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B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984806" y="4630245"/>
              <a:ext cx="10718829" cy="923801"/>
              <a:chOff x="576263" y="2848253"/>
              <a:chExt cx="5567360" cy="1502645"/>
            </a:xfrm>
          </p:grpSpPr>
          <p:sp>
            <p:nvSpPr>
              <p:cNvPr id="76" name="Round Same Side Corner Rectangle 75"/>
              <p:cNvSpPr/>
              <p:nvPr/>
            </p:nvSpPr>
            <p:spPr>
              <a:xfrm rot="5400000" flipV="1">
                <a:off x="139699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 Same Side Corner Rectangle 76"/>
              <p:cNvSpPr/>
              <p:nvPr/>
            </p:nvSpPr>
            <p:spPr>
              <a:xfrm rot="5400000">
                <a:off x="2978148" y="1149353"/>
                <a:ext cx="1444628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57300" y="2848253"/>
                <a:ext cx="4760908" cy="135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Mathilda Lina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615948" y="2849019"/>
                <a:ext cx="571500" cy="1501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C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984806" y="5550475"/>
              <a:ext cx="10718831" cy="932974"/>
              <a:chOff x="576263" y="2797264"/>
              <a:chExt cx="5567361" cy="1517567"/>
            </a:xfrm>
          </p:grpSpPr>
          <p:sp>
            <p:nvSpPr>
              <p:cNvPr id="81" name="Round Same Side Corner Rectangle 80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 Same Side Corner Rectangle 8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Luna </a:t>
                </a:r>
                <a:r>
                  <a:rPr lang="en-GB" sz="4800" dirty="0" err="1" smtClean="0">
                    <a:solidFill>
                      <a:schemeClr val="bg1"/>
                    </a:solidFill>
                  </a:rPr>
                  <a:t>Rossa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32378" y="279726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D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51" y="2146088"/>
            <a:ext cx="2754849" cy="4102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AutoShape 2" descr="Image result for qatar airways aircraft png fi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6" name="Picture 2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367" y="6166869"/>
            <a:ext cx="680056" cy="6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loud 37"/>
          <p:cNvSpPr/>
          <p:nvPr/>
        </p:nvSpPr>
        <p:spPr>
          <a:xfrm>
            <a:off x="19252" y="6438663"/>
            <a:ext cx="11341848" cy="128584"/>
          </a:xfrm>
          <a:prstGeom prst="cloud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6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9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9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2456" y="727595"/>
            <a:ext cx="9493944" cy="4734147"/>
          </a:xfrm>
          <a:prstGeom prst="rect">
            <a:avLst/>
          </a:prstGeom>
          <a:noFill/>
          <a:effectLst>
            <a:softEdge rad="736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-546236" y="-160990"/>
            <a:ext cx="13230224" cy="7314710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8200" y="585537"/>
            <a:ext cx="1135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Q3: Which airline is the world’s oldest?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43428" y="2554861"/>
            <a:ext cx="10421257" cy="3418714"/>
            <a:chOff x="984806" y="2626004"/>
            <a:chExt cx="10718832" cy="3857449"/>
          </a:xfrm>
        </p:grpSpPr>
        <p:grpSp>
          <p:nvGrpSpPr>
            <p:cNvPr id="28" name="Group 27"/>
            <p:cNvGrpSpPr/>
            <p:nvPr/>
          </p:nvGrpSpPr>
          <p:grpSpPr>
            <a:xfrm>
              <a:off x="984811" y="2626004"/>
              <a:ext cx="10718827" cy="1193191"/>
              <a:chOff x="576265" y="2711235"/>
              <a:chExt cx="5567359" cy="1940834"/>
            </a:xfrm>
          </p:grpSpPr>
          <p:sp>
            <p:nvSpPr>
              <p:cNvPr id="29" name="Round Same Side Corner Rectangle 28"/>
              <p:cNvSpPr/>
              <p:nvPr/>
            </p:nvSpPr>
            <p:spPr>
              <a:xfrm rot="5400000" flipV="1">
                <a:off x="139701" y="3306767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 Same Side Corner Rectangle 29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KLM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09061" y="2711235"/>
                <a:ext cx="571500" cy="1940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A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984806" y="3607141"/>
              <a:ext cx="10718831" cy="969328"/>
              <a:chOff x="576263" y="2738132"/>
              <a:chExt cx="5567361" cy="1576699"/>
            </a:xfrm>
          </p:grpSpPr>
          <p:sp>
            <p:nvSpPr>
              <p:cNvPr id="50" name="Round Same Side Corner Rectangle 49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 Same Side Corner Rectangle 7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QANTAS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706522" y="2738132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B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984806" y="4565211"/>
              <a:ext cx="10718829" cy="966664"/>
              <a:chOff x="576263" y="2742466"/>
              <a:chExt cx="5567360" cy="1572363"/>
            </a:xfrm>
          </p:grpSpPr>
          <p:sp>
            <p:nvSpPr>
              <p:cNvPr id="76" name="Round Same Side Corner Rectangle 75"/>
              <p:cNvSpPr/>
              <p:nvPr/>
            </p:nvSpPr>
            <p:spPr>
              <a:xfrm rot="5400000" flipV="1">
                <a:off x="139699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 Same Side Corner Rectangle 76"/>
              <p:cNvSpPr/>
              <p:nvPr/>
            </p:nvSpPr>
            <p:spPr>
              <a:xfrm rot="5400000">
                <a:off x="2978148" y="1149353"/>
                <a:ext cx="1444628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57300" y="2848253"/>
                <a:ext cx="4760908" cy="135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AMERICAN AIRLINE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706522" y="2742466"/>
                <a:ext cx="571500" cy="1501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C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984806" y="5484971"/>
              <a:ext cx="10718831" cy="998482"/>
              <a:chOff x="576263" y="2690712"/>
              <a:chExt cx="5567361" cy="1624119"/>
            </a:xfrm>
          </p:grpSpPr>
          <p:sp>
            <p:nvSpPr>
              <p:cNvPr id="81" name="Round Same Side Corner Rectangle 80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 Same Side Corner Rectangle 8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320009" y="2870200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LUFTHANSA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722952" y="2690712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D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7" name="Cloud 26"/>
          <p:cNvSpPr/>
          <p:nvPr/>
        </p:nvSpPr>
        <p:spPr>
          <a:xfrm>
            <a:off x="41019" y="6366339"/>
            <a:ext cx="11266535" cy="199553"/>
          </a:xfrm>
          <a:prstGeom prst="cloud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343" y="5931595"/>
            <a:ext cx="1094169" cy="100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60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7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7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160" t="-2757" r="12470" b="2757"/>
          <a:stretch/>
        </p:blipFill>
        <p:spPr>
          <a:xfrm>
            <a:off x="420993" y="1107716"/>
            <a:ext cx="10432175" cy="54434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860807" y="0"/>
            <a:ext cx="12995773" cy="7135425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5196" y="520228"/>
            <a:ext cx="11553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Q4: Which country won the 1986 World Cup? 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53727" y="2199211"/>
            <a:ext cx="8415125" cy="3504012"/>
            <a:chOff x="984806" y="2691512"/>
            <a:chExt cx="10718832" cy="3791937"/>
          </a:xfrm>
        </p:grpSpPr>
        <p:grpSp>
          <p:nvGrpSpPr>
            <p:cNvPr id="28" name="Group 27"/>
            <p:cNvGrpSpPr/>
            <p:nvPr/>
          </p:nvGrpSpPr>
          <p:grpSpPr>
            <a:xfrm>
              <a:off x="984809" y="2691512"/>
              <a:ext cx="10718829" cy="1193191"/>
              <a:chOff x="576264" y="2817787"/>
              <a:chExt cx="5567360" cy="1940834"/>
            </a:xfrm>
          </p:grpSpPr>
          <p:sp>
            <p:nvSpPr>
              <p:cNvPr id="29" name="Round Same Side Corner Rectangle 28"/>
              <p:cNvSpPr/>
              <p:nvPr/>
            </p:nvSpPr>
            <p:spPr>
              <a:xfrm rot="5400000" flipV="1">
                <a:off x="139700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 Same Side Corner Rectangle 29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069149" y="3011630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lang="en-GB" sz="4800" dirty="0" smtClean="0">
                    <a:solidFill>
                      <a:schemeClr val="bg1"/>
                    </a:solidFill>
                  </a:rPr>
                  <a:t>Brazil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64200" y="2817787"/>
                <a:ext cx="571500" cy="1940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A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984806" y="3672647"/>
              <a:ext cx="10718831" cy="923330"/>
              <a:chOff x="576263" y="2844684"/>
              <a:chExt cx="5567361" cy="1501880"/>
            </a:xfrm>
          </p:grpSpPr>
          <p:sp>
            <p:nvSpPr>
              <p:cNvPr id="50" name="Round Same Side Corner Rectangle 49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 Same Side Corner Rectangle 7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259843" y="2963136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Argentina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61657" y="284468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B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984806" y="4630716"/>
              <a:ext cx="10718829" cy="923330"/>
              <a:chOff x="576263" y="2849019"/>
              <a:chExt cx="5567360" cy="1501879"/>
            </a:xfrm>
          </p:grpSpPr>
          <p:sp>
            <p:nvSpPr>
              <p:cNvPr id="76" name="Round Same Side Corner Rectangle 75"/>
              <p:cNvSpPr/>
              <p:nvPr/>
            </p:nvSpPr>
            <p:spPr>
              <a:xfrm rot="5400000" flipV="1">
                <a:off x="139699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 Same Side Corner Rectangle 76"/>
              <p:cNvSpPr/>
              <p:nvPr/>
            </p:nvSpPr>
            <p:spPr>
              <a:xfrm rot="5400000">
                <a:off x="2978148" y="1149353"/>
                <a:ext cx="1444628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57300" y="2963137"/>
                <a:ext cx="4760908" cy="135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Italy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661657" y="2849019"/>
                <a:ext cx="571500" cy="1501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C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984806" y="5550475"/>
              <a:ext cx="10718831" cy="932974"/>
              <a:chOff x="576263" y="2797264"/>
              <a:chExt cx="5567361" cy="1517567"/>
            </a:xfrm>
          </p:grpSpPr>
          <p:sp>
            <p:nvSpPr>
              <p:cNvPr id="81" name="Round Same Side Corner Rectangle 80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 Same Side Corner Rectangle 8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Germany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78088" y="279726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D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3" name="Cloud 32"/>
          <p:cNvSpPr/>
          <p:nvPr/>
        </p:nvSpPr>
        <p:spPr>
          <a:xfrm>
            <a:off x="0" y="6464125"/>
            <a:ext cx="12232017" cy="168681"/>
          </a:xfrm>
          <a:prstGeom prst="cloud">
            <a:avLst/>
          </a:prstGeom>
          <a:solidFill>
            <a:srgbClr val="66003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12" descr="Image result for qatar airways aircraft png fi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7640">
            <a:off x="12233946" y="6198818"/>
            <a:ext cx="1306259" cy="46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57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QATAR AIRWAYS AI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71" y="673255"/>
            <a:ext cx="11349047" cy="5360430"/>
          </a:xfrm>
          <a:prstGeom prst="rect">
            <a:avLst/>
          </a:prstGeom>
          <a:noFill/>
          <a:effectLst>
            <a:softEdge rad="762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74771" y="500350"/>
            <a:ext cx="1105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Q5: Which was the first airline to introduce 	 internet bookings and online check-in?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86818" y="2403302"/>
            <a:ext cx="8669703" cy="3791937"/>
            <a:chOff x="984806" y="2691512"/>
            <a:chExt cx="10718832" cy="3791937"/>
          </a:xfrm>
        </p:grpSpPr>
        <p:grpSp>
          <p:nvGrpSpPr>
            <p:cNvPr id="28" name="Group 27"/>
            <p:cNvGrpSpPr/>
            <p:nvPr/>
          </p:nvGrpSpPr>
          <p:grpSpPr>
            <a:xfrm>
              <a:off x="984809" y="2691512"/>
              <a:ext cx="10718829" cy="1193191"/>
              <a:chOff x="576264" y="2817787"/>
              <a:chExt cx="5567360" cy="1940834"/>
            </a:xfrm>
          </p:grpSpPr>
          <p:sp>
            <p:nvSpPr>
              <p:cNvPr id="29" name="Round Same Side Corner Rectangle 28"/>
              <p:cNvSpPr/>
              <p:nvPr/>
            </p:nvSpPr>
            <p:spPr>
              <a:xfrm rot="5400000" flipV="1">
                <a:off x="139700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 Same Side Corner Rectangle 29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069149" y="3011630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lang="en-GB" sz="4800" dirty="0" smtClean="0">
                    <a:solidFill>
                      <a:schemeClr val="bg1"/>
                    </a:solidFill>
                  </a:rPr>
                  <a:t>Alaska Airlines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64200" y="2817787"/>
                <a:ext cx="571500" cy="1940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A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984806" y="3672647"/>
              <a:ext cx="10718831" cy="923330"/>
              <a:chOff x="576263" y="2844684"/>
              <a:chExt cx="5567361" cy="1501880"/>
            </a:xfrm>
          </p:grpSpPr>
          <p:sp>
            <p:nvSpPr>
              <p:cNvPr id="50" name="Round Same Side Corner Rectangle 49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 Same Side Corner Rectangle 7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259843" y="2963136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Delta Airlines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61657" y="284468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B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984806" y="4630716"/>
              <a:ext cx="10718829" cy="923330"/>
              <a:chOff x="576263" y="2849019"/>
              <a:chExt cx="5567360" cy="1501879"/>
            </a:xfrm>
          </p:grpSpPr>
          <p:sp>
            <p:nvSpPr>
              <p:cNvPr id="76" name="Round Same Side Corner Rectangle 75"/>
              <p:cNvSpPr/>
              <p:nvPr/>
            </p:nvSpPr>
            <p:spPr>
              <a:xfrm rot="5400000" flipV="1">
                <a:off x="139699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 Same Side Corner Rectangle 76"/>
              <p:cNvSpPr/>
              <p:nvPr/>
            </p:nvSpPr>
            <p:spPr>
              <a:xfrm rot="5400000">
                <a:off x="2978148" y="1149353"/>
                <a:ext cx="1444628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57300" y="2963137"/>
                <a:ext cx="4760908" cy="135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British Airways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661657" y="2849019"/>
                <a:ext cx="571500" cy="1501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C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984806" y="5550475"/>
              <a:ext cx="10718831" cy="932974"/>
              <a:chOff x="576263" y="2797264"/>
              <a:chExt cx="5567361" cy="1517567"/>
            </a:xfrm>
          </p:grpSpPr>
          <p:sp>
            <p:nvSpPr>
              <p:cNvPr id="81" name="Round Same Side Corner Rectangle 80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 Same Side Corner Rectangle 8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Singapore Airlines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78088" y="279726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D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AutoShape 4" descr="Related image"/>
          <p:cNvSpPr>
            <a:spLocks noChangeAspect="1" noChangeArrowheads="1"/>
          </p:cNvSpPr>
          <p:nvPr/>
        </p:nvSpPr>
        <p:spPr bwMode="auto">
          <a:xfrm>
            <a:off x="3838575" y="-407203"/>
            <a:ext cx="556156" cy="55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8743" y="5999024"/>
            <a:ext cx="1094169" cy="100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Cloud 61"/>
          <p:cNvSpPr/>
          <p:nvPr/>
        </p:nvSpPr>
        <p:spPr>
          <a:xfrm>
            <a:off x="19252" y="6438663"/>
            <a:ext cx="11341848" cy="128584"/>
          </a:xfrm>
          <a:prstGeom prst="cloud">
            <a:avLst/>
          </a:prstGeom>
          <a:solidFill>
            <a:srgbClr val="66003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1905</TotalTime>
  <Words>651</Words>
  <Application>Microsoft Office PowerPoint</Application>
  <PresentationFormat>Widescreen</PresentationFormat>
  <Paragraphs>243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ＭＳ Ｐゴシック</vt:lpstr>
      <vt:lpstr>Arial</vt:lpstr>
      <vt:lpstr>Bernard MT 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ANSWERS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Qatar Airways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Apple Lee</dc:creator>
  <cp:lastModifiedBy>Apple Lee</cp:lastModifiedBy>
  <cp:revision>134</cp:revision>
  <dcterms:created xsi:type="dcterms:W3CDTF">2017-12-03T04:51:29Z</dcterms:created>
  <dcterms:modified xsi:type="dcterms:W3CDTF">2018-01-30T14:26:31Z</dcterms:modified>
</cp:coreProperties>
</file>